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7" r:id="rId4"/>
    <p:sldId id="259" r:id="rId5"/>
    <p:sldId id="260" r:id="rId6"/>
    <p:sldId id="261" r:id="rId7"/>
    <p:sldId id="263" r:id="rId8"/>
    <p:sldId id="283" r:id="rId9"/>
    <p:sldId id="284" r:id="rId10"/>
    <p:sldId id="285" r:id="rId11"/>
    <p:sldId id="286" r:id="rId12"/>
    <p:sldId id="287" r:id="rId13"/>
    <p:sldId id="288" r:id="rId14"/>
    <p:sldId id="289" r:id="rId15"/>
    <p:sldId id="290" r:id="rId16"/>
    <p:sldId id="291" r:id="rId17"/>
    <p:sldId id="292" r:id="rId18"/>
    <p:sldId id="293" r:id="rId19"/>
    <p:sldId id="264" r:id="rId20"/>
    <p:sldId id="310" r:id="rId21"/>
    <p:sldId id="294" r:id="rId22"/>
    <p:sldId id="295" r:id="rId23"/>
    <p:sldId id="296" r:id="rId24"/>
    <p:sldId id="297" r:id="rId25"/>
    <p:sldId id="298" r:id="rId26"/>
    <p:sldId id="299" r:id="rId27"/>
    <p:sldId id="267" r:id="rId28"/>
    <p:sldId id="266" r:id="rId29"/>
    <p:sldId id="268" r:id="rId30"/>
    <p:sldId id="270" r:id="rId31"/>
    <p:sldId id="272" r:id="rId32"/>
    <p:sldId id="273" r:id="rId33"/>
    <p:sldId id="274" r:id="rId34"/>
    <p:sldId id="278" r:id="rId35"/>
    <p:sldId id="282" r:id="rId36"/>
    <p:sldId id="280" r:id="rId37"/>
    <p:sldId id="300" r:id="rId38"/>
    <p:sldId id="301" r:id="rId39"/>
    <p:sldId id="303" r:id="rId40"/>
    <p:sldId id="304" r:id="rId41"/>
    <p:sldId id="305" r:id="rId42"/>
    <p:sldId id="306" r:id="rId43"/>
    <p:sldId id="307" r:id="rId44"/>
    <p:sldId id="308" r:id="rId45"/>
    <p:sldId id="309" r:id="rId46"/>
    <p:sldId id="277"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9" d="100"/>
          <a:sy n="89" d="100"/>
        </p:scale>
        <p:origin x="61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1ABFF1-3D33-4690-85C5-8B53ED81571B}"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3F82C-9E6A-4E04-B97C-12EC0E23160F}" type="slidenum">
              <a:rPr lang="en-US" smtClean="0"/>
              <a:t>‹#›</a:t>
            </a:fld>
            <a:endParaRPr lang="en-US"/>
          </a:p>
        </p:txBody>
      </p:sp>
    </p:spTree>
    <p:extLst>
      <p:ext uri="{BB962C8B-B14F-4D97-AF65-F5344CB8AC3E}">
        <p14:creationId xmlns:p14="http://schemas.microsoft.com/office/powerpoint/2010/main" val="331430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1ABFF1-3D33-4690-85C5-8B53ED81571B}"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3F82C-9E6A-4E04-B97C-12EC0E23160F}" type="slidenum">
              <a:rPr lang="en-US" smtClean="0"/>
              <a:t>‹#›</a:t>
            </a:fld>
            <a:endParaRPr lang="en-US"/>
          </a:p>
        </p:txBody>
      </p:sp>
    </p:spTree>
    <p:extLst>
      <p:ext uri="{BB962C8B-B14F-4D97-AF65-F5344CB8AC3E}">
        <p14:creationId xmlns:p14="http://schemas.microsoft.com/office/powerpoint/2010/main" val="731723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1ABFF1-3D33-4690-85C5-8B53ED81571B}"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3F82C-9E6A-4E04-B97C-12EC0E23160F}" type="slidenum">
              <a:rPr lang="en-US" smtClean="0"/>
              <a:t>‹#›</a:t>
            </a:fld>
            <a:endParaRPr lang="en-US"/>
          </a:p>
        </p:txBody>
      </p:sp>
    </p:spTree>
    <p:extLst>
      <p:ext uri="{BB962C8B-B14F-4D97-AF65-F5344CB8AC3E}">
        <p14:creationId xmlns:p14="http://schemas.microsoft.com/office/powerpoint/2010/main" val="1059159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1ABFF1-3D33-4690-85C5-8B53ED81571B}"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3F82C-9E6A-4E04-B97C-12EC0E23160F}" type="slidenum">
              <a:rPr lang="en-US" smtClean="0"/>
              <a:t>‹#›</a:t>
            </a:fld>
            <a:endParaRPr lang="en-US"/>
          </a:p>
        </p:txBody>
      </p:sp>
    </p:spTree>
    <p:extLst>
      <p:ext uri="{BB962C8B-B14F-4D97-AF65-F5344CB8AC3E}">
        <p14:creationId xmlns:p14="http://schemas.microsoft.com/office/powerpoint/2010/main" val="1834880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1ABFF1-3D33-4690-85C5-8B53ED81571B}"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43F82C-9E6A-4E04-B97C-12EC0E23160F}" type="slidenum">
              <a:rPr lang="en-US" smtClean="0"/>
              <a:t>‹#›</a:t>
            </a:fld>
            <a:endParaRPr lang="en-US"/>
          </a:p>
        </p:txBody>
      </p:sp>
    </p:spTree>
    <p:extLst>
      <p:ext uri="{BB962C8B-B14F-4D97-AF65-F5344CB8AC3E}">
        <p14:creationId xmlns:p14="http://schemas.microsoft.com/office/powerpoint/2010/main" val="2324813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1ABFF1-3D33-4690-85C5-8B53ED81571B}"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3F82C-9E6A-4E04-B97C-12EC0E23160F}" type="slidenum">
              <a:rPr lang="en-US" smtClean="0"/>
              <a:t>‹#›</a:t>
            </a:fld>
            <a:endParaRPr lang="en-US"/>
          </a:p>
        </p:txBody>
      </p:sp>
    </p:spTree>
    <p:extLst>
      <p:ext uri="{BB962C8B-B14F-4D97-AF65-F5344CB8AC3E}">
        <p14:creationId xmlns:p14="http://schemas.microsoft.com/office/powerpoint/2010/main" val="2440504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1ABFF1-3D33-4690-85C5-8B53ED81571B}" type="datetimeFigureOut">
              <a:rPr lang="en-US" smtClean="0"/>
              <a:t>6/5/2026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43F82C-9E6A-4E04-B97C-12EC0E23160F}" type="slidenum">
              <a:rPr lang="en-US" smtClean="0"/>
              <a:t>‹#›</a:t>
            </a:fld>
            <a:endParaRPr lang="en-US"/>
          </a:p>
        </p:txBody>
      </p:sp>
    </p:spTree>
    <p:extLst>
      <p:ext uri="{BB962C8B-B14F-4D97-AF65-F5344CB8AC3E}">
        <p14:creationId xmlns:p14="http://schemas.microsoft.com/office/powerpoint/2010/main" val="1342096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1ABFF1-3D33-4690-85C5-8B53ED81571B}" type="datetimeFigureOut">
              <a:rPr lang="en-US" smtClean="0"/>
              <a:t>6/5/2026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43F82C-9E6A-4E04-B97C-12EC0E23160F}" type="slidenum">
              <a:rPr lang="en-US" smtClean="0"/>
              <a:t>‹#›</a:t>
            </a:fld>
            <a:endParaRPr lang="en-US"/>
          </a:p>
        </p:txBody>
      </p:sp>
    </p:spTree>
    <p:extLst>
      <p:ext uri="{BB962C8B-B14F-4D97-AF65-F5344CB8AC3E}">
        <p14:creationId xmlns:p14="http://schemas.microsoft.com/office/powerpoint/2010/main" val="3703634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1ABFF1-3D33-4690-85C5-8B53ED81571B}" type="datetimeFigureOut">
              <a:rPr lang="en-US" smtClean="0"/>
              <a:t>6/5/2026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43F82C-9E6A-4E04-B97C-12EC0E23160F}" type="slidenum">
              <a:rPr lang="en-US" smtClean="0"/>
              <a:t>‹#›</a:t>
            </a:fld>
            <a:endParaRPr lang="en-US"/>
          </a:p>
        </p:txBody>
      </p:sp>
    </p:spTree>
    <p:extLst>
      <p:ext uri="{BB962C8B-B14F-4D97-AF65-F5344CB8AC3E}">
        <p14:creationId xmlns:p14="http://schemas.microsoft.com/office/powerpoint/2010/main" val="2828098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1ABFF1-3D33-4690-85C5-8B53ED81571B}"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3F82C-9E6A-4E04-B97C-12EC0E23160F}" type="slidenum">
              <a:rPr lang="en-US" smtClean="0"/>
              <a:t>‹#›</a:t>
            </a:fld>
            <a:endParaRPr lang="en-US"/>
          </a:p>
        </p:txBody>
      </p:sp>
    </p:spTree>
    <p:extLst>
      <p:ext uri="{BB962C8B-B14F-4D97-AF65-F5344CB8AC3E}">
        <p14:creationId xmlns:p14="http://schemas.microsoft.com/office/powerpoint/2010/main" val="180379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1ABFF1-3D33-4690-85C5-8B53ED81571B}"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43F82C-9E6A-4E04-B97C-12EC0E23160F}" type="slidenum">
              <a:rPr lang="en-US" smtClean="0"/>
              <a:t>‹#›</a:t>
            </a:fld>
            <a:endParaRPr lang="en-US"/>
          </a:p>
        </p:txBody>
      </p:sp>
    </p:spTree>
    <p:extLst>
      <p:ext uri="{BB962C8B-B14F-4D97-AF65-F5344CB8AC3E}">
        <p14:creationId xmlns:p14="http://schemas.microsoft.com/office/powerpoint/2010/main" val="3424039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10">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1ABFF1-3D33-4690-85C5-8B53ED81571B}" type="datetimeFigureOut">
              <a:rPr lang="en-US" smtClean="0"/>
              <a:t>6/5/2026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43F82C-9E6A-4E04-B97C-12EC0E23160F}" type="slidenum">
              <a:rPr lang="en-US" smtClean="0"/>
              <a:t>‹#›</a:t>
            </a:fld>
            <a:endParaRPr lang="en-US"/>
          </a:p>
        </p:txBody>
      </p:sp>
    </p:spTree>
    <p:extLst>
      <p:ext uri="{BB962C8B-B14F-4D97-AF65-F5344CB8AC3E}">
        <p14:creationId xmlns:p14="http://schemas.microsoft.com/office/powerpoint/2010/main" val="30272439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7431" y="1210613"/>
            <a:ext cx="9689205" cy="1706921"/>
          </a:xfrm>
        </p:spPr>
        <p:txBody>
          <a:bodyPr>
            <a:noAutofit/>
          </a:bodyPr>
          <a:lstStyle/>
          <a:p>
            <a:r>
              <a:rPr lang="en-US" sz="5400" dirty="0">
                <a:latin typeface="Bahnschrift Light Condensed" pitchFamily="34" charset="0"/>
              </a:rPr>
              <a:t>“</a:t>
            </a:r>
            <a:r>
              <a:rPr lang="en-US" sz="5400" dirty="0">
                <a:latin typeface="Bahnschrift Light Condensed" pitchFamily="34" charset="0"/>
                <a:cs typeface="Times New Roman" panose="02020603050405020304" pitchFamily="18" charset="0"/>
              </a:rPr>
              <a:t>Section 43B(h) of Income Tax Act 1961: </a:t>
            </a:r>
            <a:br>
              <a:rPr lang="en-US" sz="5400" dirty="0">
                <a:latin typeface="Bahnschrift Light Condensed" pitchFamily="34" charset="0"/>
                <a:cs typeface="Times New Roman" panose="02020603050405020304" pitchFamily="18" charset="0"/>
              </a:rPr>
            </a:br>
            <a:r>
              <a:rPr lang="en-US" sz="5400" dirty="0">
                <a:latin typeface="Bahnschrift Light Condensed" pitchFamily="34" charset="0"/>
                <a:cs typeface="Times New Roman" panose="02020603050405020304" pitchFamily="18" charset="0"/>
              </a:rPr>
              <a:t>Timely Payments, Seamless Compliance”</a:t>
            </a:r>
          </a:p>
        </p:txBody>
      </p:sp>
      <p:sp>
        <p:nvSpPr>
          <p:cNvPr id="3" name="Subtitle 2"/>
          <p:cNvSpPr>
            <a:spLocks noGrp="1"/>
          </p:cNvSpPr>
          <p:nvPr>
            <p:ph type="subTitle" idx="1"/>
          </p:nvPr>
        </p:nvSpPr>
        <p:spPr>
          <a:xfrm>
            <a:off x="2077791" y="4748257"/>
            <a:ext cx="9144000" cy="1655762"/>
          </a:xfrm>
        </p:spPr>
        <p:txBody>
          <a:bodyPr>
            <a:normAutofit/>
          </a:bodyPr>
          <a:lstStyle/>
          <a:p>
            <a:pPr algn="r"/>
            <a:r>
              <a:rPr lang="en-US" b="1" dirty="0"/>
              <a:t>Presented By </a:t>
            </a:r>
          </a:p>
          <a:p>
            <a:pPr algn="r"/>
            <a:r>
              <a:rPr lang="en-US" b="1" dirty="0"/>
              <a:t>CA (</a:t>
            </a:r>
            <a:r>
              <a:rPr lang="en-US" b="1" dirty="0" err="1"/>
              <a:t>Dr</a:t>
            </a:r>
            <a:r>
              <a:rPr lang="en-US" b="1" dirty="0"/>
              <a:t>) Raj Chawla</a:t>
            </a:r>
            <a:endParaRPr lang="en-US" dirty="0"/>
          </a:p>
          <a:p>
            <a:endParaRPr lang="en-US" dirty="0"/>
          </a:p>
        </p:txBody>
      </p:sp>
    </p:spTree>
    <p:extLst>
      <p:ext uri="{BB962C8B-B14F-4D97-AF65-F5344CB8AC3E}">
        <p14:creationId xmlns:p14="http://schemas.microsoft.com/office/powerpoint/2010/main" val="1687225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Treatment</a:t>
            </a:r>
          </a:p>
        </p:txBody>
      </p:sp>
      <p:sp>
        <p:nvSpPr>
          <p:cNvPr id="3" name="Content Placeholder 2"/>
          <p:cNvSpPr>
            <a:spLocks noGrp="1"/>
          </p:cNvSpPr>
          <p:nvPr>
            <p:ph idx="1"/>
          </p:nvPr>
        </p:nvSpPr>
        <p:spPr/>
        <p:txBody>
          <a:bodyPr/>
          <a:lstStyle/>
          <a:p>
            <a:r>
              <a:rPr lang="en-US" b="1" dirty="0"/>
              <a:t>In Buyer’s Books</a:t>
            </a:r>
          </a:p>
          <a:p>
            <a:r>
              <a:rPr lang="en-US" b="1" dirty="0"/>
              <a:t>Entry for Interest</a:t>
            </a:r>
          </a:p>
          <a:p>
            <a:pPr marL="0" indent="0">
              <a:buNone/>
            </a:pPr>
            <a:r>
              <a:rPr lang="en-US" dirty="0"/>
              <a:t>Interest on MSME Delay A/c Dr.</a:t>
            </a:r>
            <a:br>
              <a:rPr lang="en-US" dirty="0"/>
            </a:br>
            <a:r>
              <a:rPr lang="en-US" dirty="0"/>
              <a:t>To MSME Creditor A/c</a:t>
            </a:r>
          </a:p>
          <a:p>
            <a:r>
              <a:rPr lang="en-US" dirty="0"/>
              <a:t>However:</a:t>
            </a:r>
          </a:p>
          <a:p>
            <a:r>
              <a:rPr lang="en-US" dirty="0"/>
              <a:t>Such interest is added back in Income Tax computation.</a:t>
            </a:r>
          </a:p>
          <a:p>
            <a:endParaRPr lang="en-US" dirty="0"/>
          </a:p>
        </p:txBody>
      </p:sp>
    </p:spTree>
    <p:extLst>
      <p:ext uri="{BB962C8B-B14F-4D97-AF65-F5344CB8AC3E}">
        <p14:creationId xmlns:p14="http://schemas.microsoft.com/office/powerpoint/2010/main" val="2798611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 Requirements</a:t>
            </a:r>
          </a:p>
        </p:txBody>
      </p:sp>
      <p:sp>
        <p:nvSpPr>
          <p:cNvPr id="3" name="Content Placeholder 2"/>
          <p:cNvSpPr>
            <a:spLocks noGrp="1"/>
          </p:cNvSpPr>
          <p:nvPr>
            <p:ph idx="1"/>
          </p:nvPr>
        </p:nvSpPr>
        <p:spPr/>
        <p:txBody>
          <a:bodyPr>
            <a:normAutofit/>
          </a:bodyPr>
          <a:lstStyle/>
          <a:p>
            <a:pPr marL="0" indent="0">
              <a:buNone/>
            </a:pPr>
            <a:r>
              <a:rPr lang="en-US" b="1" dirty="0"/>
              <a:t>Disclosure as per Companies Act:</a:t>
            </a:r>
          </a:p>
          <a:p>
            <a:pPr marL="971550" lvl="1" indent="-514350">
              <a:buFont typeface="+mj-lt"/>
              <a:buAutoNum type="arabicPeriod"/>
            </a:pPr>
            <a:r>
              <a:rPr lang="en-US" dirty="0"/>
              <a:t>Outstanding MSME dues and interest must be disclosed in:</a:t>
            </a:r>
          </a:p>
          <a:p>
            <a:pPr marL="971550" lvl="1" indent="-514350">
              <a:buFont typeface="+mj-lt"/>
              <a:buAutoNum type="arabicPeriod"/>
            </a:pPr>
            <a:r>
              <a:rPr lang="en-US" dirty="0"/>
              <a:t>Notes to Accounts </a:t>
            </a:r>
          </a:p>
          <a:p>
            <a:pPr marL="971550" lvl="1" indent="-514350">
              <a:buFont typeface="+mj-lt"/>
              <a:buAutoNum type="arabicPeriod"/>
            </a:pPr>
            <a:r>
              <a:rPr lang="en-US" dirty="0"/>
              <a:t>Financial Statements </a:t>
            </a:r>
          </a:p>
          <a:p>
            <a:pPr marL="971550" lvl="1" indent="-514350">
              <a:buFont typeface="+mj-lt"/>
              <a:buAutoNum type="arabicPeriod"/>
            </a:pPr>
            <a:r>
              <a:rPr lang="en-US" dirty="0"/>
              <a:t>Required disclosures:</a:t>
            </a:r>
          </a:p>
          <a:p>
            <a:pPr marL="971550" lvl="1" indent="-514350">
              <a:buFont typeface="+mj-lt"/>
              <a:buAutoNum type="arabicPeriod"/>
            </a:pPr>
            <a:r>
              <a:rPr lang="en-US" dirty="0"/>
              <a:t>Principal amount unpaid </a:t>
            </a:r>
          </a:p>
          <a:p>
            <a:pPr marL="971550" lvl="1" indent="-514350">
              <a:buFont typeface="+mj-lt"/>
              <a:buAutoNum type="arabicPeriod"/>
            </a:pPr>
            <a:r>
              <a:rPr lang="en-US" dirty="0"/>
              <a:t>Interest due </a:t>
            </a:r>
          </a:p>
          <a:p>
            <a:pPr marL="971550" lvl="1" indent="-514350">
              <a:buFont typeface="+mj-lt"/>
              <a:buAutoNum type="arabicPeriod"/>
            </a:pPr>
            <a:r>
              <a:rPr lang="en-US" dirty="0"/>
              <a:t>Interest paid </a:t>
            </a:r>
          </a:p>
          <a:p>
            <a:pPr marL="971550" lvl="1" indent="-514350">
              <a:buFont typeface="+mj-lt"/>
              <a:buAutoNum type="arabicPeriod"/>
            </a:pPr>
            <a:r>
              <a:rPr lang="en-US" dirty="0"/>
              <a:t>Remaining interest liability</a:t>
            </a:r>
          </a:p>
          <a:p>
            <a:endParaRPr lang="en-US" dirty="0"/>
          </a:p>
        </p:txBody>
      </p:sp>
    </p:spTree>
    <p:extLst>
      <p:ext uri="{BB962C8B-B14F-4D97-AF65-F5344CB8AC3E}">
        <p14:creationId xmlns:p14="http://schemas.microsoft.com/office/powerpoint/2010/main" val="740755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Recovery Mechanism</a:t>
            </a:r>
          </a:p>
        </p:txBody>
      </p:sp>
      <p:sp>
        <p:nvSpPr>
          <p:cNvPr id="3" name="Content Placeholder 2"/>
          <p:cNvSpPr>
            <a:spLocks noGrp="1"/>
          </p:cNvSpPr>
          <p:nvPr>
            <p:ph idx="1"/>
          </p:nvPr>
        </p:nvSpPr>
        <p:spPr/>
        <p:txBody>
          <a:bodyPr/>
          <a:lstStyle/>
          <a:p>
            <a:pPr marL="0" indent="0">
              <a:buNone/>
            </a:pPr>
            <a:r>
              <a:rPr lang="en-US" dirty="0"/>
              <a:t>MSME Supplier Can File Claim Before MSME Facilitation Council (MSEFC)</a:t>
            </a:r>
          </a:p>
          <a:p>
            <a:pPr marL="0" indent="0">
              <a:buNone/>
            </a:pPr>
            <a:r>
              <a:rPr lang="en-US" dirty="0"/>
              <a:t>Council may:</a:t>
            </a:r>
          </a:p>
          <a:p>
            <a:pPr marL="514350" indent="-514350">
              <a:buFont typeface="+mj-lt"/>
              <a:buAutoNum type="arabicPeriod"/>
            </a:pPr>
            <a:r>
              <a:rPr lang="en-US" dirty="0"/>
              <a:t>Conduct conciliation, </a:t>
            </a:r>
          </a:p>
          <a:p>
            <a:pPr marL="514350" indent="-514350">
              <a:buFont typeface="+mj-lt"/>
              <a:buAutoNum type="arabicPeriod"/>
            </a:pPr>
            <a:r>
              <a:rPr lang="en-US" dirty="0"/>
              <a:t>Refer arbitration, </a:t>
            </a:r>
          </a:p>
          <a:p>
            <a:pPr marL="514350" indent="-514350">
              <a:buFont typeface="+mj-lt"/>
              <a:buAutoNum type="arabicPeriod"/>
            </a:pPr>
            <a:r>
              <a:rPr lang="en-US" dirty="0"/>
              <a:t>Pass recovery award.</a:t>
            </a:r>
          </a:p>
          <a:p>
            <a:endParaRPr lang="en-US" dirty="0"/>
          </a:p>
        </p:txBody>
      </p:sp>
    </p:spTree>
    <p:extLst>
      <p:ext uri="{BB962C8B-B14F-4D97-AF65-F5344CB8AC3E}">
        <p14:creationId xmlns:p14="http://schemas.microsoft.com/office/powerpoint/2010/main" val="20073538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Impact on Businesses</a:t>
            </a:r>
          </a:p>
        </p:txBody>
      </p:sp>
      <p:sp>
        <p:nvSpPr>
          <p:cNvPr id="3" name="Content Placeholder 2"/>
          <p:cNvSpPr>
            <a:spLocks noGrp="1"/>
          </p:cNvSpPr>
          <p:nvPr>
            <p:ph idx="1"/>
          </p:nvPr>
        </p:nvSpPr>
        <p:spPr/>
        <p:txBody>
          <a:bodyPr/>
          <a:lstStyle/>
          <a:p>
            <a:pPr marL="0" indent="0">
              <a:buNone/>
            </a:pPr>
            <a:r>
              <a:rPr lang="en-US" b="1" dirty="0"/>
              <a:t>Major Consequences</a:t>
            </a:r>
          </a:p>
          <a:p>
            <a:pPr marL="514350" indent="-514350">
              <a:buFont typeface="+mj-lt"/>
              <a:buAutoNum type="arabicPeriod"/>
            </a:pPr>
            <a:r>
              <a:rPr lang="en-US" dirty="0"/>
              <a:t>Heavy financial burden </a:t>
            </a:r>
          </a:p>
          <a:p>
            <a:pPr marL="514350" indent="-514350">
              <a:buFont typeface="+mj-lt"/>
              <a:buAutoNum type="arabicPeriod"/>
            </a:pPr>
            <a:r>
              <a:rPr lang="en-US" dirty="0"/>
              <a:t>Tax disallowance </a:t>
            </a:r>
          </a:p>
          <a:p>
            <a:pPr marL="514350" indent="-514350">
              <a:buFont typeface="+mj-lt"/>
              <a:buAutoNum type="arabicPeriod"/>
            </a:pPr>
            <a:r>
              <a:rPr lang="en-US" dirty="0"/>
              <a:t>Litigation risk </a:t>
            </a:r>
          </a:p>
          <a:p>
            <a:pPr marL="514350" indent="-514350">
              <a:buFont typeface="+mj-lt"/>
              <a:buAutoNum type="arabicPeriod"/>
            </a:pPr>
            <a:r>
              <a:rPr lang="en-US" dirty="0"/>
              <a:t>Impact on cash flow </a:t>
            </a:r>
          </a:p>
          <a:p>
            <a:pPr marL="514350" indent="-514350">
              <a:buFont typeface="+mj-lt"/>
              <a:buAutoNum type="arabicPeriod"/>
            </a:pPr>
            <a:r>
              <a:rPr lang="en-US" dirty="0"/>
              <a:t>Audit reporting implications</a:t>
            </a:r>
          </a:p>
          <a:p>
            <a:endParaRPr lang="en-US" dirty="0"/>
          </a:p>
        </p:txBody>
      </p:sp>
    </p:spTree>
    <p:extLst>
      <p:ext uri="{BB962C8B-B14F-4D97-AF65-F5344CB8AC3E}">
        <p14:creationId xmlns:p14="http://schemas.microsoft.com/office/powerpoint/2010/main" val="3173916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Practical Compliance Tips</a:t>
            </a:r>
          </a:p>
        </p:txBody>
      </p:sp>
      <p:sp>
        <p:nvSpPr>
          <p:cNvPr id="3" name="Content Placeholder 2"/>
          <p:cNvSpPr>
            <a:spLocks noGrp="1"/>
          </p:cNvSpPr>
          <p:nvPr>
            <p:ph idx="1"/>
          </p:nvPr>
        </p:nvSpPr>
        <p:spPr/>
        <p:txBody>
          <a:bodyPr/>
          <a:lstStyle/>
          <a:p>
            <a:pPr marL="0" indent="0">
              <a:buNone/>
            </a:pPr>
            <a:r>
              <a:rPr lang="en-US" b="1" dirty="0"/>
              <a:t>Businesses Should</a:t>
            </a:r>
          </a:p>
          <a:p>
            <a:pPr marL="514350" indent="-514350">
              <a:buFont typeface="+mj-lt"/>
              <a:buAutoNum type="arabicPeriod"/>
            </a:pPr>
            <a:r>
              <a:rPr lang="en-US" dirty="0"/>
              <a:t>Identify MSME vendors properly. </a:t>
            </a:r>
          </a:p>
          <a:p>
            <a:pPr marL="514350" indent="-514350">
              <a:buFont typeface="+mj-lt"/>
              <a:buAutoNum type="arabicPeriod"/>
            </a:pPr>
            <a:r>
              <a:rPr lang="en-US" dirty="0"/>
              <a:t>Track due dates invoice-wise. </a:t>
            </a:r>
          </a:p>
          <a:p>
            <a:pPr marL="514350" indent="-514350">
              <a:buFont typeface="+mj-lt"/>
              <a:buAutoNum type="arabicPeriod"/>
            </a:pPr>
            <a:r>
              <a:rPr lang="en-US" dirty="0"/>
              <a:t>Make timely payments. </a:t>
            </a:r>
          </a:p>
          <a:p>
            <a:pPr marL="514350" indent="-514350">
              <a:buFont typeface="+mj-lt"/>
              <a:buAutoNum type="arabicPeriod"/>
            </a:pPr>
            <a:r>
              <a:rPr lang="en-US" dirty="0"/>
              <a:t>Maintain MSME declarations annually. </a:t>
            </a:r>
          </a:p>
          <a:p>
            <a:pPr marL="514350" indent="-514350">
              <a:buFont typeface="+mj-lt"/>
              <a:buAutoNum type="arabicPeriod"/>
            </a:pPr>
            <a:r>
              <a:rPr lang="en-US" dirty="0"/>
              <a:t>Review ageing reports monthly.</a:t>
            </a:r>
          </a:p>
          <a:p>
            <a:endParaRPr lang="en-US" dirty="0"/>
          </a:p>
        </p:txBody>
      </p:sp>
    </p:spTree>
    <p:extLst>
      <p:ext uri="{BB962C8B-B14F-4D97-AF65-F5344CB8AC3E}">
        <p14:creationId xmlns:p14="http://schemas.microsoft.com/office/powerpoint/2010/main" val="1143369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Audit &amp; Reporting under Income Tax Act, 1961</a:t>
            </a:r>
            <a:br>
              <a:rPr lang="en-US" b="1" dirty="0"/>
            </a:br>
            <a:r>
              <a:rPr lang="en-US" b="1" dirty="0"/>
              <a:t>In Relation to Section 43B(h) – MSME Payments</a:t>
            </a:r>
            <a:endParaRPr lang="en-US" dirty="0"/>
          </a:p>
        </p:txBody>
      </p:sp>
      <p:sp>
        <p:nvSpPr>
          <p:cNvPr id="3" name="Content Placeholder 2"/>
          <p:cNvSpPr>
            <a:spLocks noGrp="1"/>
          </p:cNvSpPr>
          <p:nvPr>
            <p:ph idx="1"/>
          </p:nvPr>
        </p:nvSpPr>
        <p:spPr/>
        <p:txBody>
          <a:bodyPr/>
          <a:lstStyle/>
          <a:p>
            <a:pPr marL="0" indent="0" algn="just">
              <a:buNone/>
            </a:pPr>
            <a:r>
              <a:rPr lang="en-US" dirty="0"/>
              <a:t>Section 43B(h) was inserted by the Finance Act, 2023 to ensure timely payments to Micro and Small Enterprises (MSEs).</a:t>
            </a:r>
          </a:p>
          <a:p>
            <a:pPr marL="0" indent="0" algn="just">
              <a:buNone/>
            </a:pPr>
            <a:r>
              <a:rPr lang="en-US" dirty="0"/>
              <a:t>The provision directly impacts:</a:t>
            </a:r>
          </a:p>
          <a:p>
            <a:pPr marL="514350" indent="-514350" algn="just">
              <a:buFont typeface="+mj-lt"/>
              <a:buAutoNum type="arabicPeriod"/>
            </a:pPr>
            <a:r>
              <a:rPr lang="en-US" dirty="0"/>
              <a:t>Tax audit procedures, </a:t>
            </a:r>
          </a:p>
          <a:p>
            <a:pPr marL="514350" indent="-514350" algn="just">
              <a:buFont typeface="+mj-lt"/>
              <a:buAutoNum type="arabicPeriod"/>
            </a:pPr>
            <a:r>
              <a:rPr lang="en-US" dirty="0"/>
              <a:t>Documentation requirements, </a:t>
            </a:r>
          </a:p>
          <a:p>
            <a:pPr marL="514350" indent="-514350" algn="just">
              <a:buFont typeface="+mj-lt"/>
              <a:buAutoNum type="arabicPeriod"/>
            </a:pPr>
            <a:r>
              <a:rPr lang="en-US" dirty="0"/>
              <a:t>Reporting under Form 3CD, and </a:t>
            </a:r>
          </a:p>
          <a:p>
            <a:pPr marL="514350" indent="-514350" algn="just">
              <a:buFont typeface="+mj-lt"/>
              <a:buAutoNum type="arabicPeriod"/>
            </a:pPr>
            <a:r>
              <a:rPr lang="en-US" dirty="0"/>
              <a:t>Internal financial controls. </a:t>
            </a:r>
          </a:p>
          <a:p>
            <a:pPr marL="0" indent="0" algn="just">
              <a:buNone/>
            </a:pPr>
            <a:r>
              <a:rPr lang="en-US" dirty="0"/>
              <a:t>Tax auditors now have enhanced responsibility to verify MSME compliance.</a:t>
            </a:r>
          </a:p>
          <a:p>
            <a:pPr algn="just"/>
            <a:endParaRPr lang="en-US" dirty="0"/>
          </a:p>
        </p:txBody>
      </p:sp>
    </p:spTree>
    <p:extLst>
      <p:ext uri="{BB962C8B-B14F-4D97-AF65-F5344CB8AC3E}">
        <p14:creationId xmlns:p14="http://schemas.microsoft.com/office/powerpoint/2010/main" val="451101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 of Audit under Section 43B(h)</a:t>
            </a:r>
          </a:p>
        </p:txBody>
      </p:sp>
      <p:sp>
        <p:nvSpPr>
          <p:cNvPr id="3" name="Content Placeholder 2"/>
          <p:cNvSpPr>
            <a:spLocks noGrp="1"/>
          </p:cNvSpPr>
          <p:nvPr>
            <p:ph idx="1"/>
          </p:nvPr>
        </p:nvSpPr>
        <p:spPr/>
        <p:txBody>
          <a:bodyPr/>
          <a:lstStyle/>
          <a:p>
            <a:pPr marL="0" indent="0" algn="just">
              <a:buNone/>
            </a:pPr>
            <a:r>
              <a:rPr lang="en-US" b="1" dirty="0"/>
              <a:t>Auditor’s Primary Objective</a:t>
            </a:r>
          </a:p>
          <a:p>
            <a:pPr marL="0" indent="0" algn="just">
              <a:buNone/>
            </a:pPr>
            <a:r>
              <a:rPr lang="en-US" dirty="0"/>
              <a:t>To determine:</a:t>
            </a:r>
          </a:p>
          <a:p>
            <a:pPr marL="514350" indent="-514350" algn="just">
              <a:buFont typeface="+mj-lt"/>
              <a:buAutoNum type="arabicPeriod"/>
            </a:pPr>
            <a:r>
              <a:rPr lang="en-US" dirty="0"/>
              <a:t>Whether supplier qualifies as Micro or Small Enterprise, </a:t>
            </a:r>
          </a:p>
          <a:p>
            <a:pPr marL="514350" indent="-514350" algn="just">
              <a:buFont typeface="+mj-lt"/>
              <a:buAutoNum type="arabicPeriod"/>
            </a:pPr>
            <a:r>
              <a:rPr lang="en-US" dirty="0"/>
              <a:t>Whether payment has been made within prescribed timeline under MSMED Act, </a:t>
            </a:r>
          </a:p>
          <a:p>
            <a:pPr marL="514350" indent="-514350" algn="just">
              <a:buFont typeface="+mj-lt"/>
              <a:buAutoNum type="arabicPeriod"/>
            </a:pPr>
            <a:r>
              <a:rPr lang="en-US" dirty="0"/>
              <a:t>Whether any disallowance is required under Section 43B(h).</a:t>
            </a:r>
          </a:p>
          <a:p>
            <a:pPr marL="514350" indent="-514350" algn="just">
              <a:buFont typeface="+mj-lt"/>
              <a:buAutoNum type="arabicPeriod"/>
            </a:pPr>
            <a:endParaRPr lang="en-US" dirty="0"/>
          </a:p>
        </p:txBody>
      </p:sp>
    </p:spTree>
    <p:extLst>
      <p:ext uri="{BB962C8B-B14F-4D97-AF65-F5344CB8AC3E}">
        <p14:creationId xmlns:p14="http://schemas.microsoft.com/office/powerpoint/2010/main" val="3183145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Applicability of Tax Audit</a:t>
            </a:r>
          </a:p>
        </p:txBody>
      </p:sp>
      <p:sp>
        <p:nvSpPr>
          <p:cNvPr id="3" name="Content Placeholder 2"/>
          <p:cNvSpPr>
            <a:spLocks noGrp="1"/>
          </p:cNvSpPr>
          <p:nvPr>
            <p:ph idx="1"/>
          </p:nvPr>
        </p:nvSpPr>
        <p:spPr/>
        <p:txBody>
          <a:bodyPr>
            <a:normAutofit/>
          </a:bodyPr>
          <a:lstStyle/>
          <a:p>
            <a:pPr marL="0" indent="0">
              <a:buNone/>
            </a:pPr>
            <a:r>
              <a:rPr lang="en-US" b="1" dirty="0"/>
              <a:t>Section 44AB</a:t>
            </a:r>
          </a:p>
          <a:p>
            <a:pPr marL="0" indent="0">
              <a:buNone/>
            </a:pPr>
            <a:r>
              <a:rPr lang="en-US" dirty="0"/>
              <a:t>Where assessee is subject to tax audit under Section 44AB, auditor must examine compliance with Section 43B(h).</a:t>
            </a:r>
          </a:p>
          <a:p>
            <a:pPr marL="0" indent="0">
              <a:buNone/>
            </a:pPr>
            <a:r>
              <a:rPr lang="en-US" dirty="0"/>
              <a:t>Applicable to:</a:t>
            </a:r>
          </a:p>
          <a:p>
            <a:pPr marL="971550" lvl="1" indent="-514350">
              <a:buFont typeface="+mj-lt"/>
              <a:buAutoNum type="arabicPeriod"/>
            </a:pPr>
            <a:r>
              <a:rPr lang="en-US" dirty="0"/>
              <a:t>Companies, </a:t>
            </a:r>
          </a:p>
          <a:p>
            <a:pPr marL="971550" lvl="1" indent="-514350">
              <a:buFont typeface="+mj-lt"/>
              <a:buAutoNum type="arabicPeriod"/>
            </a:pPr>
            <a:r>
              <a:rPr lang="en-US" dirty="0"/>
              <a:t>Firms, </a:t>
            </a:r>
          </a:p>
          <a:p>
            <a:pPr marL="971550" lvl="1" indent="-514350">
              <a:buFont typeface="+mj-lt"/>
              <a:buAutoNum type="arabicPeriod"/>
            </a:pPr>
            <a:r>
              <a:rPr lang="en-US" dirty="0"/>
              <a:t>LLPs, </a:t>
            </a:r>
          </a:p>
          <a:p>
            <a:pPr marL="971550" lvl="1" indent="-514350">
              <a:buFont typeface="+mj-lt"/>
              <a:buAutoNum type="arabicPeriod"/>
            </a:pPr>
            <a:r>
              <a:rPr lang="en-US" dirty="0"/>
              <a:t>Proprietorships, </a:t>
            </a:r>
          </a:p>
          <a:p>
            <a:pPr marL="971550" lvl="1" indent="-514350">
              <a:buFont typeface="+mj-lt"/>
              <a:buAutoNum type="arabicPeriod"/>
            </a:pPr>
            <a:r>
              <a:rPr lang="en-US" dirty="0"/>
              <a:t>Other business entities liable for tax audit.</a:t>
            </a:r>
          </a:p>
          <a:p>
            <a:endParaRPr lang="en-US" dirty="0"/>
          </a:p>
        </p:txBody>
      </p:sp>
    </p:spTree>
    <p:extLst>
      <p:ext uri="{BB962C8B-B14F-4D97-AF65-F5344CB8AC3E}">
        <p14:creationId xmlns:p14="http://schemas.microsoft.com/office/powerpoint/2010/main" val="2364626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Reporting Requirement in Form 3CD</a:t>
            </a:r>
          </a:p>
        </p:txBody>
      </p:sp>
      <p:sp>
        <p:nvSpPr>
          <p:cNvPr id="3" name="Content Placeholder 2"/>
          <p:cNvSpPr>
            <a:spLocks noGrp="1"/>
          </p:cNvSpPr>
          <p:nvPr>
            <p:ph idx="1"/>
          </p:nvPr>
        </p:nvSpPr>
        <p:spPr/>
        <p:txBody>
          <a:bodyPr/>
          <a:lstStyle/>
          <a:p>
            <a:pPr marL="0" indent="0">
              <a:buNone/>
            </a:pPr>
            <a:r>
              <a:rPr lang="en-US" b="1" dirty="0"/>
              <a:t>Clause 26 of Form 3CD</a:t>
            </a:r>
          </a:p>
          <a:p>
            <a:r>
              <a:rPr lang="en-US" dirty="0"/>
              <a:t>Requires reporting of:</a:t>
            </a:r>
          </a:p>
          <a:p>
            <a:r>
              <a:rPr lang="en-US" dirty="0"/>
              <a:t>Amount inadmissible under Section 43B. </a:t>
            </a:r>
          </a:p>
          <a:p>
            <a:pPr marL="0" indent="0">
              <a:buNone/>
            </a:pPr>
            <a:r>
              <a:rPr lang="en-US" dirty="0"/>
              <a:t>This now includes:</a:t>
            </a:r>
          </a:p>
          <a:p>
            <a:r>
              <a:rPr lang="en-US" b="1" dirty="0"/>
              <a:t>Delayed payments to Micro &amp; Small Enterprises under Section 43B(h).</a:t>
            </a:r>
          </a:p>
          <a:p>
            <a:endParaRPr lang="en-US" dirty="0"/>
          </a:p>
        </p:txBody>
      </p:sp>
    </p:spTree>
    <p:extLst>
      <p:ext uri="{BB962C8B-B14F-4D97-AF65-F5344CB8AC3E}">
        <p14:creationId xmlns:p14="http://schemas.microsoft.com/office/powerpoint/2010/main" val="39472554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 &amp; Reporting under Income tax Act, 1961 &amp; Companies Act, 2013</a:t>
            </a:r>
          </a:p>
        </p:txBody>
      </p:sp>
      <p:sp>
        <p:nvSpPr>
          <p:cNvPr id="3" name="Content Placeholder 2"/>
          <p:cNvSpPr>
            <a:spLocks noGrp="1"/>
          </p:cNvSpPr>
          <p:nvPr>
            <p:ph idx="1"/>
          </p:nvPr>
        </p:nvSpPr>
        <p:spPr/>
        <p:txBody>
          <a:bodyPr>
            <a:noAutofit/>
          </a:bodyPr>
          <a:lstStyle/>
          <a:p>
            <a:pPr algn="just"/>
            <a:r>
              <a:rPr lang="en-US" sz="2400" dirty="0">
                <a:latin typeface="Times New Roman" pitchFamily="18" charset="0"/>
                <a:cs typeface="Times New Roman" pitchFamily="18" charset="0"/>
              </a:rPr>
              <a:t>Tax Audit (Form 3CD)</a:t>
            </a:r>
          </a:p>
          <a:p>
            <a:pPr algn="just">
              <a:buFont typeface="Wingdings" panose="05000000000000000000" pitchFamily="2" charset="2"/>
              <a:buChar char="Ø"/>
            </a:pPr>
            <a:r>
              <a:rPr lang="en-US" sz="2400" dirty="0">
                <a:latin typeface="Times New Roman" pitchFamily="18" charset="0"/>
                <a:cs typeface="Times New Roman" pitchFamily="18" charset="0"/>
              </a:rPr>
              <a:t>Disallowance under Section 43B(h) to be reported under Clause 22.</a:t>
            </a:r>
          </a:p>
          <a:p>
            <a:pPr algn="just">
              <a:buFont typeface="Wingdings" panose="05000000000000000000" pitchFamily="2" charset="2"/>
              <a:buChar char="Ø"/>
            </a:pPr>
            <a:r>
              <a:rPr lang="en-US" sz="2400" dirty="0">
                <a:latin typeface="Times New Roman" pitchFamily="18" charset="0"/>
                <a:cs typeface="Times New Roman" pitchFamily="18" charset="0"/>
              </a:rPr>
              <a:t>Auditor should:</a:t>
            </a:r>
          </a:p>
          <a:p>
            <a:pPr lvl="1" algn="just">
              <a:buFont typeface="Wingdings" panose="05000000000000000000" pitchFamily="2" charset="2"/>
              <a:buChar char="v"/>
            </a:pPr>
            <a:r>
              <a:rPr lang="en-US" dirty="0">
                <a:latin typeface="Times New Roman" pitchFamily="18" charset="0"/>
                <a:cs typeface="Times New Roman" pitchFamily="18" charset="0"/>
              </a:rPr>
              <a:t>Supplier’s MSME status (Udyam Certificate)</a:t>
            </a:r>
          </a:p>
          <a:p>
            <a:pPr lvl="1" algn="just">
              <a:buFont typeface="Wingdings" panose="05000000000000000000" pitchFamily="2" charset="2"/>
              <a:buChar char="v"/>
            </a:pPr>
            <a:r>
              <a:rPr lang="en-US" dirty="0">
                <a:latin typeface="Times New Roman" pitchFamily="18" charset="0"/>
                <a:cs typeface="Times New Roman" pitchFamily="18" charset="0"/>
              </a:rPr>
              <a:t>Management Representation Letter (MRL) from the Assessee mentioning the details of MSME Creditors </a:t>
            </a:r>
          </a:p>
          <a:p>
            <a:pPr lvl="1" algn="just">
              <a:buFont typeface="Wingdings" panose="05000000000000000000" pitchFamily="2" charset="2"/>
              <a:buChar char="v"/>
            </a:pPr>
            <a:r>
              <a:rPr lang="en-US" dirty="0">
                <a:latin typeface="Times New Roman" pitchFamily="18" charset="0"/>
                <a:cs typeface="Times New Roman" pitchFamily="18" charset="0"/>
              </a:rPr>
              <a:t>Verify from the outstanding creditors regarding their status — whether they are registered as Micro or Small Enterprises under the MSME Act, 2006 </a:t>
            </a:r>
          </a:p>
          <a:p>
            <a:pPr lvl="1" algn="just">
              <a:buFont typeface="Wingdings" panose="05000000000000000000" pitchFamily="2" charset="2"/>
              <a:buChar char="v"/>
            </a:pPr>
            <a:r>
              <a:rPr lang="en-US" dirty="0"/>
              <a:t>Verify during the audit whether the MSME details, including Udyam Registration Number, are mentioned on the suppliers’ bills or vouchers</a:t>
            </a:r>
            <a:endParaRPr lang="en-US" sz="2800" dirty="0">
              <a:latin typeface="Times New Roman" pitchFamily="18" charset="0"/>
              <a:cs typeface="Times New Roman" pitchFamily="18" charset="0"/>
            </a:endParaRPr>
          </a:p>
          <a:p>
            <a:pPr algn="just">
              <a:buFont typeface="Wingdings" panose="05000000000000000000" pitchFamily="2" charset="2"/>
              <a:buChar char="Ø"/>
            </a:pPr>
            <a:r>
              <a:rPr lang="en-US" sz="2400" dirty="0">
                <a:latin typeface="Times New Roman" pitchFamily="18" charset="0"/>
                <a:cs typeface="Times New Roman" pitchFamily="18" charset="0"/>
              </a:rPr>
              <a:t>Outstanding dues from earlier years (before 1 Apr 2024) not covered.</a:t>
            </a:r>
          </a:p>
        </p:txBody>
      </p:sp>
    </p:spTree>
    <p:extLst>
      <p:ext uri="{BB962C8B-B14F-4D97-AF65-F5344CB8AC3E}">
        <p14:creationId xmlns:p14="http://schemas.microsoft.com/office/powerpoint/2010/main" val="997290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971643" y="486461"/>
            <a:ext cx="1989235" cy="2040248"/>
          </a:xfrm>
          <a:prstGeom prst="rect">
            <a:avLst/>
          </a:prstGeom>
        </p:spPr>
      </p:pic>
      <p:sp>
        <p:nvSpPr>
          <p:cNvPr id="3" name="object 3"/>
          <p:cNvSpPr txBox="1"/>
          <p:nvPr/>
        </p:nvSpPr>
        <p:spPr>
          <a:xfrm>
            <a:off x="4114801" y="377752"/>
            <a:ext cx="5908674" cy="2296141"/>
          </a:xfrm>
          <a:prstGeom prst="rect">
            <a:avLst/>
          </a:prstGeom>
          <a:solidFill>
            <a:schemeClr val="accent3">
              <a:lumMod val="20000"/>
              <a:lumOff val="80000"/>
            </a:schemeClr>
          </a:solidFill>
          <a:ln w="9144">
            <a:solidFill>
              <a:srgbClr val="1AB39F"/>
            </a:solidFill>
          </a:ln>
        </p:spPr>
        <p:txBody>
          <a:bodyPr vert="horz" wrap="square" lIns="0" tIns="41275" rIns="0" bIns="0" rtlCol="0">
            <a:spAutoFit/>
          </a:bodyPr>
          <a:lstStyle/>
          <a:p>
            <a:pPr marL="91440" marR="74295" algn="just">
              <a:spcBef>
                <a:spcPts val="325"/>
              </a:spcBef>
            </a:pPr>
            <a:r>
              <a:rPr sz="1600" b="1" spc="5" dirty="0">
                <a:latin typeface="Times New Roman" panose="02020603050405020304" pitchFamily="18" charset="0"/>
                <a:cs typeface="Times New Roman" panose="02020603050405020304" pitchFamily="18" charset="0"/>
              </a:rPr>
              <a:t>CA </a:t>
            </a:r>
            <a:r>
              <a:rPr sz="1600" b="1" spc="-20" dirty="0">
                <a:latin typeface="Times New Roman" panose="02020603050405020304" pitchFamily="18" charset="0"/>
                <a:cs typeface="Times New Roman" panose="02020603050405020304" pitchFamily="18" charset="0"/>
              </a:rPr>
              <a:t>(Dr.)</a:t>
            </a:r>
            <a:r>
              <a:rPr sz="1600" b="1" spc="-15" dirty="0">
                <a:latin typeface="Times New Roman" panose="02020603050405020304" pitchFamily="18" charset="0"/>
                <a:cs typeface="Times New Roman" panose="02020603050405020304" pitchFamily="18" charset="0"/>
              </a:rPr>
              <a:t> </a:t>
            </a:r>
            <a:r>
              <a:rPr sz="1600" b="1" spc="-10" dirty="0">
                <a:latin typeface="Times New Roman" panose="02020603050405020304" pitchFamily="18" charset="0"/>
                <a:cs typeface="Times New Roman" panose="02020603050405020304" pitchFamily="18" charset="0"/>
              </a:rPr>
              <a:t>Raj </a:t>
            </a:r>
            <a:r>
              <a:rPr sz="1600" b="1" dirty="0">
                <a:latin typeface="Times New Roman" panose="02020603050405020304" pitchFamily="18" charset="0"/>
                <a:cs typeface="Times New Roman" panose="02020603050405020304" pitchFamily="18" charset="0"/>
              </a:rPr>
              <a:t>Chawla </a:t>
            </a:r>
            <a:r>
              <a:rPr sz="1600" spc="-10" dirty="0">
                <a:latin typeface="Times New Roman" panose="02020603050405020304" pitchFamily="18" charset="0"/>
                <a:cs typeface="Times New Roman" panose="02020603050405020304" pitchFamily="18" charset="0"/>
              </a:rPr>
              <a:t>is</a:t>
            </a:r>
            <a:r>
              <a:rPr lang="en-US" sz="1600" spc="-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partner </a:t>
            </a:r>
            <a:r>
              <a:rPr lang="en-IN" sz="1600" spc="-5" dirty="0">
                <a:latin typeface="Times New Roman" panose="02020603050405020304" pitchFamily="18" charset="0"/>
                <a:cs typeface="Times New Roman" panose="02020603050405020304" pitchFamily="18" charset="0"/>
              </a:rPr>
              <a:t>at</a:t>
            </a:r>
            <a:r>
              <a:rPr sz="1600" spc="-5"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RCA </a:t>
            </a:r>
            <a:r>
              <a:rPr sz="1600" spc="-5" dirty="0">
                <a:latin typeface="Times New Roman" panose="02020603050405020304" pitchFamily="18" charset="0"/>
                <a:cs typeface="Times New Roman" panose="02020603050405020304" pitchFamily="18" charset="0"/>
              </a:rPr>
              <a:t>&amp; Co. </a:t>
            </a:r>
            <a:r>
              <a:rPr sz="1600" spc="-55" dirty="0">
                <a:latin typeface="Times New Roman" panose="02020603050405020304" pitchFamily="18" charset="0"/>
                <a:cs typeface="Times New Roman" panose="02020603050405020304" pitchFamily="18" charset="0"/>
              </a:rPr>
              <a:t>LLP, </a:t>
            </a:r>
            <a:r>
              <a:rPr sz="1600" spc="-5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Chartered Accountants, situated at </a:t>
            </a:r>
            <a:r>
              <a:rPr sz="1600" dirty="0">
                <a:latin typeface="Times New Roman" panose="02020603050405020304" pitchFamily="18" charset="0"/>
                <a:cs typeface="Times New Roman" panose="02020603050405020304" pitchFamily="18" charset="0"/>
              </a:rPr>
              <a:t>712, New </a:t>
            </a:r>
            <a:r>
              <a:rPr sz="1600" spc="-5" dirty="0">
                <a:latin typeface="Times New Roman" panose="02020603050405020304" pitchFamily="18" charset="0"/>
                <a:cs typeface="Times New Roman" panose="02020603050405020304" pitchFamily="18" charset="0"/>
              </a:rPr>
              <a:t>Delhi House,</a:t>
            </a:r>
            <a:r>
              <a:rPr sz="160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Barakhamba Road, </a:t>
            </a:r>
            <a:r>
              <a:rPr sz="1600" dirty="0">
                <a:latin typeface="Times New Roman" panose="02020603050405020304" pitchFamily="18" charset="0"/>
                <a:cs typeface="Times New Roman" panose="02020603050405020304" pitchFamily="18" charset="0"/>
              </a:rPr>
              <a:t>New </a:t>
            </a:r>
            <a:r>
              <a:rPr sz="1600" spc="-15" dirty="0">
                <a:latin typeface="Times New Roman" panose="02020603050405020304" pitchFamily="18" charset="0"/>
                <a:cs typeface="Times New Roman" panose="02020603050405020304" pitchFamily="18" charset="0"/>
              </a:rPr>
              <a:t>Delhi-110001 </a:t>
            </a:r>
            <a:r>
              <a:rPr sz="1600" spc="-5" dirty="0">
                <a:latin typeface="Times New Roman" panose="02020603050405020304" pitchFamily="18" charset="0"/>
                <a:cs typeface="Times New Roman" panose="02020603050405020304" pitchFamily="18" charset="0"/>
              </a:rPr>
              <a:t>and </a:t>
            </a:r>
            <a:r>
              <a:rPr lang="en-US" sz="1600" spc="-5" dirty="0">
                <a:latin typeface="Times New Roman" panose="02020603050405020304" pitchFamily="18" charset="0"/>
                <a:cs typeface="Times New Roman" panose="02020603050405020304" pitchFamily="18" charset="0"/>
              </a:rPr>
              <a:t>With a distinguished career spanning since 1992, CA (Dr.) Raj Chawla is a renowned expert in the fields of Accounting, Auditing, MSME, and Taxation.</a:t>
            </a:r>
            <a:endParaRPr lang="en-US" sz="1600" spc="-430" dirty="0">
              <a:latin typeface="Times New Roman" panose="02020603050405020304" pitchFamily="18" charset="0"/>
              <a:cs typeface="Times New Roman" panose="02020603050405020304" pitchFamily="18" charset="0"/>
            </a:endParaRPr>
          </a:p>
          <a:p>
            <a:pPr marL="91440" marR="74295" algn="just">
              <a:spcBef>
                <a:spcPts val="325"/>
              </a:spcBef>
            </a:pPr>
            <a:r>
              <a:rPr lang="en-IN" sz="1600" b="1" spc="-10" dirty="0">
                <a:latin typeface="Times New Roman" panose="02020603050405020304" pitchFamily="18" charset="0"/>
                <a:cs typeface="Times New Roman" panose="02020603050405020304" pitchFamily="18" charset="0"/>
              </a:rPr>
              <a:t>Q</a:t>
            </a:r>
            <a:r>
              <a:rPr sz="1600" b="1" spc="-5" dirty="0">
                <a:latin typeface="Times New Roman" panose="02020603050405020304" pitchFamily="18" charset="0"/>
                <a:cs typeface="Times New Roman" panose="02020603050405020304" pitchFamily="18" charset="0"/>
              </a:rPr>
              <a:t>qualifications-</a:t>
            </a:r>
            <a:endParaRPr sz="1600" dirty="0">
              <a:latin typeface="Times New Roman" panose="02020603050405020304" pitchFamily="18" charset="0"/>
              <a:cs typeface="Times New Roman" panose="02020603050405020304" pitchFamily="18" charset="0"/>
            </a:endParaRPr>
          </a:p>
          <a:p>
            <a:pPr marL="91440" marR="133350" algn="just"/>
            <a:r>
              <a:rPr sz="1600" spc="-5" dirty="0">
                <a:latin typeface="Times New Roman" panose="02020603050405020304" pitchFamily="18" charset="0"/>
                <a:cs typeface="Times New Roman" panose="02020603050405020304" pitchFamily="18" charset="0"/>
              </a:rPr>
              <a:t>Chartered</a:t>
            </a:r>
            <a:r>
              <a:rPr sz="1600" spc="-6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Accountant</a:t>
            </a:r>
            <a:r>
              <a:rPr lang="en-IN" sz="1600" spc="-5" dirty="0">
                <a:latin typeface="Times New Roman" panose="02020603050405020304" pitchFamily="18" charset="0"/>
                <a:cs typeface="Times New Roman" panose="02020603050405020304" pitchFamily="18" charset="0"/>
              </a:rPr>
              <a:t>,</a:t>
            </a:r>
            <a:r>
              <a:rPr sz="1600" spc="1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Company</a:t>
            </a:r>
            <a:r>
              <a:rPr sz="1600" spc="5" dirty="0">
                <a:latin typeface="Times New Roman" panose="02020603050405020304" pitchFamily="18" charset="0"/>
                <a:cs typeface="Times New Roman" panose="02020603050405020304" pitchFamily="18" charset="0"/>
              </a:rPr>
              <a:t> </a:t>
            </a:r>
            <a:r>
              <a:rPr sz="1600" spc="-20" dirty="0">
                <a:latin typeface="Times New Roman" panose="02020603050405020304" pitchFamily="18" charset="0"/>
                <a:cs typeface="Times New Roman" panose="02020603050405020304" pitchFamily="18" charset="0"/>
              </a:rPr>
              <a:t>Secretary,</a:t>
            </a:r>
            <a:r>
              <a:rPr sz="1600" spc="5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Cost </a:t>
            </a:r>
            <a:r>
              <a:rPr sz="160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Accountant,</a:t>
            </a:r>
            <a:r>
              <a:rPr sz="1600" spc="1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DISA,</a:t>
            </a:r>
            <a:r>
              <a:rPr sz="1600" spc="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LLB,</a:t>
            </a:r>
            <a:r>
              <a:rPr sz="1600" spc="2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MICA,</a:t>
            </a:r>
            <a:r>
              <a:rPr sz="1600" spc="1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MIMA,</a:t>
            </a:r>
            <a:r>
              <a:rPr sz="1600" spc="3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Peer</a:t>
            </a:r>
            <a:r>
              <a:rPr sz="1600" spc="20" dirty="0">
                <a:latin typeface="Times New Roman" panose="02020603050405020304" pitchFamily="18" charset="0"/>
                <a:cs typeface="Times New Roman" panose="02020603050405020304" pitchFamily="18" charset="0"/>
              </a:rPr>
              <a:t> </a:t>
            </a:r>
            <a:r>
              <a:rPr sz="1600" spc="-15" dirty="0">
                <a:latin typeface="Times New Roman" panose="02020603050405020304" pitchFamily="18" charset="0"/>
                <a:cs typeface="Times New Roman" panose="02020603050405020304" pitchFamily="18" charset="0"/>
              </a:rPr>
              <a:t>Reviewer,</a:t>
            </a:r>
            <a:r>
              <a:rPr sz="1600" spc="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PhD. </a:t>
            </a:r>
            <a:r>
              <a:rPr sz="1600" spc="-43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International</a:t>
            </a:r>
            <a:r>
              <a:rPr sz="1600" spc="1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Finance,</a:t>
            </a:r>
            <a:r>
              <a:rPr sz="1600" spc="-9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ASA</a:t>
            </a:r>
            <a:r>
              <a:rPr sz="1600" spc="-9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(Australia),</a:t>
            </a:r>
            <a:r>
              <a:rPr lang="en-US" sz="1600" spc="5" dirty="0">
                <a:latin typeface="Times New Roman" panose="02020603050405020304" pitchFamily="18" charset="0"/>
                <a:cs typeface="Times New Roman" panose="02020603050405020304" pitchFamily="18" charset="0"/>
              </a:rPr>
              <a:t> CMP (USA),  </a:t>
            </a:r>
            <a:r>
              <a:rPr sz="1600" spc="-5" dirty="0">
                <a:latin typeface="Times New Roman" panose="02020603050405020304" pitchFamily="18" charset="0"/>
                <a:cs typeface="Times New Roman" panose="02020603050405020304" pitchFamily="18" charset="0"/>
              </a:rPr>
              <a:t>B</a:t>
            </a:r>
            <a:r>
              <a:rPr sz="160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Com</a:t>
            </a:r>
            <a:r>
              <a:rPr sz="1600" spc="15" dirty="0">
                <a:latin typeface="Times New Roman" panose="02020603050405020304" pitchFamily="18" charset="0"/>
                <a:cs typeface="Times New Roman" panose="02020603050405020304" pitchFamily="18" charset="0"/>
              </a:rPr>
              <a:t> </a:t>
            </a:r>
            <a:r>
              <a:rPr sz="1600" dirty="0">
                <a:latin typeface="Times New Roman" panose="02020603050405020304" pitchFamily="18" charset="0"/>
                <a:cs typeface="Times New Roman" panose="02020603050405020304" pitchFamily="18" charset="0"/>
              </a:rPr>
              <a:t>(Hons.).</a:t>
            </a:r>
          </a:p>
        </p:txBody>
      </p:sp>
      <p:sp>
        <p:nvSpPr>
          <p:cNvPr id="4" name="object 4"/>
          <p:cNvSpPr txBox="1"/>
          <p:nvPr/>
        </p:nvSpPr>
        <p:spPr>
          <a:xfrm>
            <a:off x="1905001" y="2796030"/>
            <a:ext cx="8118475" cy="1764586"/>
          </a:xfrm>
          <a:prstGeom prst="rect">
            <a:avLst/>
          </a:prstGeom>
          <a:solidFill>
            <a:srgbClr val="A6D5E2"/>
          </a:solidFill>
          <a:ln w="9144">
            <a:solidFill>
              <a:srgbClr val="40B9D2"/>
            </a:solidFill>
          </a:ln>
        </p:spPr>
        <p:txBody>
          <a:bodyPr vert="horz" wrap="square" lIns="0" tIns="40640" rIns="0" bIns="0" rtlCol="0">
            <a:spAutoFit/>
          </a:bodyPr>
          <a:lstStyle/>
          <a:p>
            <a:pPr marL="90805">
              <a:spcBef>
                <a:spcPts val="320"/>
              </a:spcBef>
            </a:pPr>
            <a:r>
              <a:rPr sz="1600" b="1" spc="-5" dirty="0">
                <a:latin typeface="Times New Roman" panose="02020603050405020304" pitchFamily="18" charset="0"/>
                <a:cs typeface="Times New Roman" panose="02020603050405020304" pitchFamily="18" charset="0"/>
              </a:rPr>
              <a:t>Social</a:t>
            </a:r>
            <a:r>
              <a:rPr sz="1600" b="1" spc="-20" dirty="0">
                <a:latin typeface="Times New Roman" panose="02020603050405020304" pitchFamily="18" charset="0"/>
                <a:cs typeface="Times New Roman" panose="02020603050405020304" pitchFamily="18" charset="0"/>
              </a:rPr>
              <a:t> </a:t>
            </a:r>
            <a:r>
              <a:rPr sz="1600" b="1" spc="-5" dirty="0">
                <a:latin typeface="Times New Roman" panose="02020603050405020304" pitchFamily="18" charset="0"/>
                <a:cs typeface="Times New Roman" panose="02020603050405020304" pitchFamily="18" charset="0"/>
              </a:rPr>
              <a:t>Background:</a:t>
            </a:r>
            <a:endParaRPr lang="en-US" sz="1600" b="1" spc="-5" dirty="0">
              <a:latin typeface="Times New Roman" panose="02020603050405020304" pitchFamily="18" charset="0"/>
              <a:cs typeface="Times New Roman" panose="02020603050405020304" pitchFamily="18" charset="0"/>
            </a:endParaRPr>
          </a:p>
          <a:p>
            <a:pPr marL="90805" marR="4214495"/>
            <a:r>
              <a:rPr sz="1600" spc="-5" dirty="0">
                <a:latin typeface="Times New Roman" panose="02020603050405020304" pitchFamily="18" charset="0"/>
                <a:cs typeface="Times New Roman" panose="02020603050405020304" pitchFamily="18" charset="0"/>
              </a:rPr>
              <a:t>Central</a:t>
            </a:r>
            <a:r>
              <a:rPr sz="1600" spc="1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Council</a:t>
            </a:r>
            <a:r>
              <a:rPr sz="1600" spc="-15" dirty="0">
                <a:latin typeface="Times New Roman" panose="02020603050405020304" pitchFamily="18" charset="0"/>
                <a:cs typeface="Times New Roman" panose="02020603050405020304" pitchFamily="18" charset="0"/>
              </a:rPr>
              <a:t> </a:t>
            </a:r>
            <a:r>
              <a:rPr lang="en-US" sz="1600" spc="-5" dirty="0">
                <a:latin typeface="Times New Roman" panose="02020603050405020304" pitchFamily="18" charset="0"/>
                <a:cs typeface="Times New Roman" panose="02020603050405020304" pitchFamily="18" charset="0"/>
              </a:rPr>
              <a:t>M</a:t>
            </a:r>
            <a:r>
              <a:rPr sz="1600" spc="-5" dirty="0">
                <a:latin typeface="Times New Roman" panose="02020603050405020304" pitchFamily="18" charset="0"/>
                <a:cs typeface="Times New Roman" panose="02020603050405020304" pitchFamily="18" charset="0"/>
              </a:rPr>
              <a:t>ember</a:t>
            </a:r>
            <a:r>
              <a:rPr sz="1600" spc="1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of</a:t>
            </a:r>
            <a:r>
              <a:rPr sz="1600" spc="1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ICAI</a:t>
            </a:r>
            <a:r>
              <a:rPr sz="1600" spc="1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(2022-25) </a:t>
            </a:r>
            <a:r>
              <a:rPr sz="1600" spc="-43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Chairman</a:t>
            </a:r>
            <a:r>
              <a:rPr sz="1600" spc="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NIRC of</a:t>
            </a:r>
            <a:r>
              <a:rPr sz="1600" spc="1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ICAI,</a:t>
            </a:r>
            <a:r>
              <a:rPr sz="1600" spc="1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(2015-16)</a:t>
            </a:r>
            <a:endParaRPr sz="1600" dirty="0">
              <a:latin typeface="Times New Roman" panose="02020603050405020304" pitchFamily="18" charset="0"/>
              <a:cs typeface="Times New Roman" panose="02020603050405020304" pitchFamily="18" charset="0"/>
            </a:endParaRPr>
          </a:p>
          <a:p>
            <a:pPr marL="90805"/>
            <a:r>
              <a:rPr sz="1600" spc="-5" dirty="0">
                <a:latin typeface="Times New Roman" panose="02020603050405020304" pitchFamily="18" charset="0"/>
                <a:cs typeface="Times New Roman" panose="02020603050405020304" pitchFamily="18" charset="0"/>
              </a:rPr>
              <a:t>Management</a:t>
            </a:r>
            <a:r>
              <a:rPr sz="1600" spc="3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Committee</a:t>
            </a:r>
            <a:r>
              <a:rPr sz="1600" spc="2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Member</a:t>
            </a:r>
            <a:r>
              <a:rPr sz="1600" spc="3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of</a:t>
            </a:r>
            <a:r>
              <a:rPr sz="1600" spc="2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Delhi</a:t>
            </a:r>
            <a:r>
              <a:rPr sz="1600" spc="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Management</a:t>
            </a:r>
            <a:r>
              <a:rPr sz="1600" spc="-6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Association</a:t>
            </a:r>
            <a:r>
              <a:rPr sz="1600" spc="-1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(DMA),</a:t>
            </a:r>
            <a:r>
              <a:rPr sz="1600" spc="3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New</a:t>
            </a:r>
            <a:r>
              <a:rPr sz="1600" spc="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Delhi</a:t>
            </a:r>
            <a:endParaRPr sz="1600" dirty="0">
              <a:latin typeface="Times New Roman" panose="02020603050405020304" pitchFamily="18" charset="0"/>
              <a:cs typeface="Times New Roman" panose="02020603050405020304" pitchFamily="18" charset="0"/>
            </a:endParaRPr>
          </a:p>
          <a:p>
            <a:pPr marL="90805" marR="3119120">
              <a:spcBef>
                <a:spcPts val="5"/>
              </a:spcBef>
            </a:pPr>
            <a:r>
              <a:rPr sz="1600" spc="-5" dirty="0">
                <a:latin typeface="Times New Roman" panose="02020603050405020304" pitchFamily="18" charset="0"/>
                <a:cs typeface="Times New Roman" panose="02020603050405020304" pitchFamily="18" charset="0"/>
              </a:rPr>
              <a:t>President</a:t>
            </a:r>
            <a:r>
              <a:rPr sz="1600" spc="114"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Rotary</a:t>
            </a:r>
            <a:r>
              <a:rPr sz="1600" spc="14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Club</a:t>
            </a:r>
            <a:r>
              <a:rPr sz="1600" spc="114"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Delhi</a:t>
            </a:r>
            <a:r>
              <a:rPr sz="1600" spc="114"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Vivek</a:t>
            </a:r>
            <a:r>
              <a:rPr sz="1600" spc="10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(2018-19) </a:t>
            </a:r>
            <a:r>
              <a:rPr sz="1600" dirty="0">
                <a:latin typeface="Times New Roman" panose="02020603050405020304" pitchFamily="18" charset="0"/>
                <a:cs typeface="Times New Roman" panose="02020603050405020304" pitchFamily="18" charset="0"/>
              </a:rPr>
              <a:t> </a:t>
            </a:r>
            <a:endParaRPr lang="en-IN" sz="1600" dirty="0">
              <a:latin typeface="Times New Roman" panose="02020603050405020304" pitchFamily="18" charset="0"/>
              <a:cs typeface="Times New Roman" panose="02020603050405020304" pitchFamily="18" charset="0"/>
            </a:endParaRPr>
          </a:p>
          <a:p>
            <a:pPr marL="90805" marR="3119120">
              <a:spcBef>
                <a:spcPts val="5"/>
              </a:spcBef>
            </a:pPr>
            <a:r>
              <a:rPr sz="1600" spc="-5" dirty="0">
                <a:latin typeface="Times New Roman" panose="02020603050405020304" pitchFamily="18" charset="0"/>
                <a:cs typeface="Times New Roman" panose="02020603050405020304" pitchFamily="18" charset="0"/>
              </a:rPr>
              <a:t>President Lions Club Delhi </a:t>
            </a:r>
            <a:r>
              <a:rPr sz="1600" spc="-10" dirty="0">
                <a:latin typeface="Times New Roman" panose="02020603050405020304" pitchFamily="18" charset="0"/>
                <a:cs typeface="Times New Roman" panose="02020603050405020304" pitchFamily="18" charset="0"/>
              </a:rPr>
              <a:t>Aishwarya </a:t>
            </a:r>
            <a:r>
              <a:rPr sz="1600" spc="-20" dirty="0">
                <a:latin typeface="Times New Roman" panose="02020603050405020304" pitchFamily="18" charset="0"/>
                <a:cs typeface="Times New Roman" panose="02020603050405020304" pitchFamily="18" charset="0"/>
              </a:rPr>
              <a:t>(2010-11) </a:t>
            </a:r>
            <a:r>
              <a:rPr sz="1600" spc="-15" dirty="0">
                <a:latin typeface="Times New Roman" panose="02020603050405020304" pitchFamily="18" charset="0"/>
                <a:cs typeface="Times New Roman" panose="02020603050405020304" pitchFamily="18" charset="0"/>
              </a:rPr>
              <a:t> </a:t>
            </a:r>
            <a:endParaRPr lang="en-IN" sz="1600" spc="-15" dirty="0">
              <a:latin typeface="Times New Roman" panose="02020603050405020304" pitchFamily="18" charset="0"/>
              <a:cs typeface="Times New Roman" panose="02020603050405020304" pitchFamily="18" charset="0"/>
            </a:endParaRPr>
          </a:p>
          <a:p>
            <a:pPr marL="90805" marR="3119120">
              <a:spcBef>
                <a:spcPts val="5"/>
              </a:spcBef>
            </a:pPr>
            <a:r>
              <a:rPr sz="1600" spc="-5" dirty="0">
                <a:latin typeface="Times New Roman" panose="02020603050405020304" pitchFamily="18" charset="0"/>
                <a:cs typeface="Times New Roman" panose="02020603050405020304" pitchFamily="18" charset="0"/>
              </a:rPr>
              <a:t>President</a:t>
            </a:r>
            <a:r>
              <a:rPr sz="160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Krishna</a:t>
            </a:r>
            <a:r>
              <a:rPr sz="1600" spc="1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Sant</a:t>
            </a:r>
            <a:r>
              <a:rPr sz="1600" spc="1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Foundation</a:t>
            </a:r>
            <a:r>
              <a:rPr sz="1600" dirty="0">
                <a:latin typeface="Times New Roman" panose="02020603050405020304" pitchFamily="18" charset="0"/>
                <a:cs typeface="Times New Roman" panose="02020603050405020304" pitchFamily="18" charset="0"/>
              </a:rPr>
              <a:t> </a:t>
            </a:r>
            <a:r>
              <a:rPr sz="1600" spc="-10" dirty="0">
                <a:latin typeface="Times New Roman" panose="02020603050405020304" pitchFamily="18" charset="0"/>
                <a:cs typeface="Times New Roman" panose="02020603050405020304" pitchFamily="18" charset="0"/>
              </a:rPr>
              <a:t>(NGO),</a:t>
            </a:r>
            <a:r>
              <a:rPr sz="1600" spc="65"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New</a:t>
            </a:r>
            <a:r>
              <a:rPr sz="1600" dirty="0">
                <a:latin typeface="Times New Roman" panose="02020603050405020304" pitchFamily="18" charset="0"/>
                <a:cs typeface="Times New Roman" panose="02020603050405020304" pitchFamily="18" charset="0"/>
              </a:rPr>
              <a:t> </a:t>
            </a:r>
            <a:r>
              <a:rPr sz="1600" spc="-5" dirty="0">
                <a:latin typeface="Times New Roman" panose="02020603050405020304" pitchFamily="18" charset="0"/>
                <a:cs typeface="Times New Roman" panose="02020603050405020304" pitchFamily="18" charset="0"/>
              </a:rPr>
              <a:t>Delhi.</a:t>
            </a:r>
            <a:endParaRPr sz="16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B6F15528-21DE-4FAA-801E-634DDDAF4B2B}" type="slidenum">
              <a:rPr lang="en-IN" sz="2400"/>
              <a:t>2</a:t>
            </a:fld>
            <a:endParaRPr lang="en-IN" sz="2400" dirty="0"/>
          </a:p>
        </p:txBody>
      </p:sp>
    </p:spTree>
    <p:extLst>
      <p:ext uri="{BB962C8B-B14F-4D97-AF65-F5344CB8AC3E}">
        <p14:creationId xmlns:p14="http://schemas.microsoft.com/office/powerpoint/2010/main" val="4070477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just"/>
            <a:r>
              <a:rPr lang="en-US" sz="2400" dirty="0"/>
              <a:t>For reporting related to delayed payments to MSMEs under Section 43B(h) of the Income-tax Act, both </a:t>
            </a:r>
            <a:r>
              <a:rPr lang="en-US" sz="2400" b="1" dirty="0"/>
              <a:t>Clause 22</a:t>
            </a:r>
            <a:r>
              <a:rPr lang="en-US" sz="2400" dirty="0"/>
              <a:t> and </a:t>
            </a:r>
            <a:r>
              <a:rPr lang="en-US" sz="2400" b="1" dirty="0"/>
              <a:t>Clause 26</a:t>
            </a:r>
            <a:r>
              <a:rPr lang="en-US" sz="2400" dirty="0"/>
              <a:t> of Form 3CD may become relevant, but their purposes are different:</a:t>
            </a:r>
          </a:p>
        </p:txBody>
      </p:sp>
      <p:sp>
        <p:nvSpPr>
          <p:cNvPr id="3" name="Content Placeholder 2"/>
          <p:cNvSpPr>
            <a:spLocks noGrp="1"/>
          </p:cNvSpPr>
          <p:nvPr>
            <p:ph idx="1"/>
          </p:nvPr>
        </p:nvSpPr>
        <p:spPr/>
        <p:txBody>
          <a:bodyPr>
            <a:normAutofit fontScale="85000" lnSpcReduction="20000"/>
          </a:bodyPr>
          <a:lstStyle/>
          <a:p>
            <a:pPr marL="0" indent="0">
              <a:buNone/>
            </a:pPr>
            <a:r>
              <a:rPr lang="en-US" b="1" dirty="0"/>
              <a:t>Clause 22 – MSME Reporting</a:t>
            </a:r>
          </a:p>
          <a:p>
            <a:pPr marL="971550" lvl="1" indent="-514350">
              <a:buFont typeface="+mj-lt"/>
              <a:buAutoNum type="arabicPeriod"/>
            </a:pPr>
            <a:r>
              <a:rPr lang="en-US" dirty="0"/>
              <a:t>This clause requires reporting of:</a:t>
            </a:r>
          </a:p>
          <a:p>
            <a:pPr marL="971550" lvl="1" indent="-514350">
              <a:buFont typeface="+mj-lt"/>
              <a:buAutoNum type="arabicPeriod"/>
            </a:pPr>
            <a:r>
              <a:rPr lang="en-US" dirty="0"/>
              <a:t>Interest inadmissible under the MSMED Act, 2006 </a:t>
            </a:r>
          </a:p>
          <a:p>
            <a:pPr marL="971550" lvl="1" indent="-514350">
              <a:buFont typeface="+mj-lt"/>
              <a:buAutoNum type="arabicPeriod"/>
            </a:pPr>
            <a:r>
              <a:rPr lang="en-US" dirty="0"/>
              <a:t>Details of amounts payable to Micro and Small Enterprises </a:t>
            </a:r>
          </a:p>
          <a:p>
            <a:pPr marL="971550" lvl="1" indent="-514350">
              <a:buFont typeface="+mj-lt"/>
              <a:buAutoNum type="arabicPeriod"/>
            </a:pPr>
            <a:r>
              <a:rPr lang="en-US" dirty="0"/>
              <a:t>It is primarily a </a:t>
            </a:r>
            <a:r>
              <a:rPr lang="en-US" b="1" dirty="0"/>
              <a:t>disclosure clause</a:t>
            </a:r>
            <a:r>
              <a:rPr lang="en-US" dirty="0"/>
              <a:t> relating to MSME dues and interest implications under the MSMED Act.</a:t>
            </a:r>
          </a:p>
          <a:p>
            <a:pPr marL="0" indent="0">
              <a:buNone/>
            </a:pPr>
            <a:r>
              <a:rPr lang="en-US" b="1" dirty="0"/>
              <a:t>Clause 26 – Section 43B Disallowance</a:t>
            </a:r>
          </a:p>
          <a:p>
            <a:pPr marL="971550" lvl="1" indent="-514350">
              <a:buFont typeface="+mj-lt"/>
              <a:buAutoNum type="arabicPeriod"/>
            </a:pPr>
            <a:r>
              <a:rPr lang="en-US" dirty="0"/>
              <a:t>This clause specifically reports amounts disallowed under Section 43B, including:</a:t>
            </a:r>
          </a:p>
          <a:p>
            <a:pPr marL="971550" lvl="1" indent="-514350">
              <a:buFont typeface="+mj-lt"/>
              <a:buAutoNum type="arabicPeriod"/>
            </a:pPr>
            <a:r>
              <a:rPr lang="en-US" dirty="0"/>
              <a:t>Any sum payable to Micro or Small Enterprises beyond the prescribed time limit under Section 15 of the MSMED Act. </a:t>
            </a:r>
          </a:p>
          <a:p>
            <a:pPr marL="0" indent="0">
              <a:buNone/>
            </a:pPr>
            <a:r>
              <a:rPr lang="en-US" dirty="0"/>
              <a:t>So, if an expense is disallowed u/s 43B(h), it should be reported in:</a:t>
            </a:r>
          </a:p>
          <a:p>
            <a:r>
              <a:rPr lang="en-US" b="1" dirty="0"/>
              <a:t>Clause 26</a:t>
            </a:r>
            <a:r>
              <a:rPr lang="en-US" dirty="0"/>
              <a:t> → for tax disallowance </a:t>
            </a:r>
          </a:p>
          <a:p>
            <a:r>
              <a:rPr lang="en-US" b="1" dirty="0"/>
              <a:t>Clause 22</a:t>
            </a:r>
            <a:r>
              <a:rPr lang="en-US" dirty="0"/>
              <a:t> → for MSME-related disclosure/interest information</a:t>
            </a:r>
          </a:p>
          <a:p>
            <a:endParaRPr lang="en-US" dirty="0"/>
          </a:p>
        </p:txBody>
      </p:sp>
    </p:spTree>
    <p:extLst>
      <p:ext uri="{BB962C8B-B14F-4D97-AF65-F5344CB8AC3E}">
        <p14:creationId xmlns:p14="http://schemas.microsoft.com/office/powerpoint/2010/main" val="41267106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Auditor’s Verification Process</a:t>
            </a:r>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Auditor Should Verify</a:t>
            </a:r>
          </a:p>
          <a:p>
            <a:pPr marL="0" indent="0">
              <a:buNone/>
            </a:pPr>
            <a:r>
              <a:rPr lang="en-US" b="1" dirty="0"/>
              <a:t>A. MSME Status - </a:t>
            </a:r>
            <a:r>
              <a:rPr lang="en-US" dirty="0"/>
              <a:t>Whether supplier is registered under MSMED Act. </a:t>
            </a:r>
          </a:p>
          <a:p>
            <a:pPr marL="0" indent="0">
              <a:buNone/>
            </a:pPr>
            <a:r>
              <a:rPr lang="en-US" b="1" dirty="0"/>
              <a:t>B. Enterprise Category</a:t>
            </a:r>
          </a:p>
          <a:p>
            <a:r>
              <a:rPr lang="en-US" dirty="0"/>
              <a:t>Micro Enterprise </a:t>
            </a:r>
          </a:p>
          <a:p>
            <a:r>
              <a:rPr lang="en-US" dirty="0"/>
              <a:t>Small Enterprise </a:t>
            </a:r>
          </a:p>
          <a:p>
            <a:r>
              <a:rPr lang="en-US" dirty="0"/>
              <a:t>Medium Enterprise </a:t>
            </a:r>
          </a:p>
          <a:p>
            <a:pPr marL="0" indent="0">
              <a:buNone/>
            </a:pPr>
            <a:r>
              <a:rPr lang="en-US" b="1" dirty="0"/>
              <a:t>Important</a:t>
            </a:r>
          </a:p>
          <a:p>
            <a:pPr marL="0" indent="0">
              <a:buNone/>
            </a:pPr>
            <a:r>
              <a:rPr lang="en-US" dirty="0"/>
              <a:t>Section 43B(h) applies only to:</a:t>
            </a:r>
          </a:p>
          <a:p>
            <a:r>
              <a:rPr lang="en-US" dirty="0"/>
              <a:t>Micro Enterprises </a:t>
            </a:r>
          </a:p>
          <a:p>
            <a:r>
              <a:rPr lang="en-US" dirty="0"/>
              <a:t>Small Enterprises</a:t>
            </a:r>
          </a:p>
          <a:p>
            <a:endParaRPr lang="en-US" dirty="0"/>
          </a:p>
        </p:txBody>
      </p:sp>
    </p:spTree>
    <p:extLst>
      <p:ext uri="{BB962C8B-B14F-4D97-AF65-F5344CB8AC3E}">
        <p14:creationId xmlns:p14="http://schemas.microsoft.com/office/powerpoint/2010/main" val="5107262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Documents Required for Verification</a:t>
            </a:r>
          </a:p>
        </p:txBody>
      </p:sp>
      <p:sp>
        <p:nvSpPr>
          <p:cNvPr id="3" name="Content Placeholder 2"/>
          <p:cNvSpPr>
            <a:spLocks noGrp="1"/>
          </p:cNvSpPr>
          <p:nvPr>
            <p:ph idx="1"/>
          </p:nvPr>
        </p:nvSpPr>
        <p:spPr/>
        <p:txBody>
          <a:bodyPr>
            <a:normAutofit lnSpcReduction="10000"/>
          </a:bodyPr>
          <a:lstStyle/>
          <a:p>
            <a:pPr marL="0" indent="0">
              <a:buNone/>
            </a:pPr>
            <a:r>
              <a:rPr lang="en-US" b="1" dirty="0"/>
              <a:t>Important Audit Documents</a:t>
            </a:r>
          </a:p>
          <a:p>
            <a:pPr marL="514350" indent="-514350">
              <a:buFont typeface="+mj-lt"/>
              <a:buAutoNum type="arabicPeriod"/>
            </a:pPr>
            <a:r>
              <a:rPr lang="en-US" dirty="0"/>
              <a:t>Udyam Registration Certificate </a:t>
            </a:r>
          </a:p>
          <a:p>
            <a:pPr marL="514350" indent="-514350">
              <a:buFont typeface="+mj-lt"/>
              <a:buAutoNum type="arabicPeriod"/>
            </a:pPr>
            <a:r>
              <a:rPr lang="en-US" dirty="0"/>
              <a:t>MSME declaration from vendor </a:t>
            </a:r>
          </a:p>
          <a:p>
            <a:pPr marL="514350" indent="-514350">
              <a:buFont typeface="+mj-lt"/>
              <a:buAutoNum type="arabicPeriod"/>
            </a:pPr>
            <a:r>
              <a:rPr lang="en-US" dirty="0"/>
              <a:t>Purchase invoices </a:t>
            </a:r>
          </a:p>
          <a:p>
            <a:pPr marL="514350" indent="-514350">
              <a:buFont typeface="+mj-lt"/>
              <a:buAutoNum type="arabicPeriod"/>
            </a:pPr>
            <a:r>
              <a:rPr lang="en-US" dirty="0"/>
              <a:t>Vendor agreements </a:t>
            </a:r>
          </a:p>
          <a:p>
            <a:pPr marL="514350" indent="-514350">
              <a:buFont typeface="+mj-lt"/>
              <a:buAutoNum type="arabicPeriod"/>
            </a:pPr>
            <a:r>
              <a:rPr lang="en-US" dirty="0"/>
              <a:t>Ledger accounts </a:t>
            </a:r>
          </a:p>
          <a:p>
            <a:pPr marL="514350" indent="-514350">
              <a:buFont typeface="+mj-lt"/>
              <a:buAutoNum type="arabicPeriod"/>
            </a:pPr>
            <a:r>
              <a:rPr lang="en-US" dirty="0"/>
              <a:t>Bank statements </a:t>
            </a:r>
          </a:p>
          <a:p>
            <a:pPr marL="514350" indent="-514350">
              <a:buFont typeface="+mj-lt"/>
              <a:buAutoNum type="arabicPeriod"/>
            </a:pPr>
            <a:r>
              <a:rPr lang="en-US" dirty="0"/>
              <a:t>Payment proofs </a:t>
            </a:r>
          </a:p>
          <a:p>
            <a:pPr marL="514350" indent="-514350">
              <a:buFont typeface="+mj-lt"/>
              <a:buAutoNum type="arabicPeriod"/>
            </a:pPr>
            <a:r>
              <a:rPr lang="en-US" dirty="0"/>
              <a:t>Ageing reports</a:t>
            </a:r>
          </a:p>
          <a:p>
            <a:endParaRPr lang="en-US" dirty="0"/>
          </a:p>
        </p:txBody>
      </p:sp>
    </p:spTree>
    <p:extLst>
      <p:ext uri="{BB962C8B-B14F-4D97-AF65-F5344CB8AC3E}">
        <p14:creationId xmlns:p14="http://schemas.microsoft.com/office/powerpoint/2010/main" val="35285273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 Testing Procedures</a:t>
            </a:r>
          </a:p>
        </p:txBody>
      </p:sp>
      <p:sp>
        <p:nvSpPr>
          <p:cNvPr id="3" name="Content Placeholder 2"/>
          <p:cNvSpPr>
            <a:spLocks noGrp="1"/>
          </p:cNvSpPr>
          <p:nvPr>
            <p:ph idx="1"/>
          </p:nvPr>
        </p:nvSpPr>
        <p:spPr/>
        <p:txBody>
          <a:bodyPr>
            <a:normAutofit/>
          </a:bodyPr>
          <a:lstStyle/>
          <a:p>
            <a:pPr marL="0" indent="0">
              <a:buNone/>
            </a:pPr>
            <a:r>
              <a:rPr lang="en-US" b="1" dirty="0"/>
              <a:t>Suggested Audit Procedures</a:t>
            </a:r>
          </a:p>
          <a:p>
            <a:pPr marL="0" indent="0">
              <a:buNone/>
            </a:pPr>
            <a:r>
              <a:rPr lang="en-US" b="1" dirty="0"/>
              <a:t>Vendor-wise MSME Review - </a:t>
            </a:r>
            <a:r>
              <a:rPr lang="en-US" dirty="0"/>
              <a:t>Identify all MSME vendors. </a:t>
            </a:r>
          </a:p>
          <a:p>
            <a:pPr marL="0" indent="0">
              <a:buNone/>
            </a:pPr>
            <a:r>
              <a:rPr lang="en-US" b="1" dirty="0"/>
              <a:t>Invoice-wise Testing</a:t>
            </a:r>
          </a:p>
          <a:p>
            <a:pPr marL="514350" indent="-514350">
              <a:buFont typeface="+mj-lt"/>
              <a:buAutoNum type="arabicPeriod"/>
            </a:pPr>
            <a:r>
              <a:rPr lang="en-US" dirty="0"/>
              <a:t>Check invoice date, </a:t>
            </a:r>
          </a:p>
          <a:p>
            <a:pPr marL="514350" indent="-514350">
              <a:buFont typeface="+mj-lt"/>
              <a:buAutoNum type="arabicPeriod"/>
            </a:pPr>
            <a:r>
              <a:rPr lang="en-US" dirty="0"/>
              <a:t>Due date, </a:t>
            </a:r>
          </a:p>
          <a:p>
            <a:pPr marL="514350" indent="-514350">
              <a:buFont typeface="+mj-lt"/>
              <a:buAutoNum type="arabicPeriod"/>
            </a:pPr>
            <a:r>
              <a:rPr lang="en-US" dirty="0"/>
              <a:t>Payment date. </a:t>
            </a:r>
          </a:p>
          <a:p>
            <a:pPr marL="0" indent="0">
              <a:buNone/>
            </a:pPr>
            <a:r>
              <a:rPr lang="en-US" b="1" dirty="0"/>
              <a:t>Outstanding Balance Review - </a:t>
            </a:r>
            <a:r>
              <a:rPr lang="en-US" dirty="0"/>
              <a:t>Review unpaid balances at year-end. </a:t>
            </a:r>
          </a:p>
          <a:p>
            <a:pPr marL="0" indent="0">
              <a:buNone/>
            </a:pPr>
            <a:r>
              <a:rPr lang="en-US" b="1" dirty="0"/>
              <a:t>Cut-off Testing - </a:t>
            </a:r>
            <a:r>
              <a:rPr lang="en-US" dirty="0"/>
              <a:t>Verify post year-end payments.</a:t>
            </a:r>
          </a:p>
          <a:p>
            <a:endParaRPr lang="en-US" dirty="0"/>
          </a:p>
        </p:txBody>
      </p:sp>
    </p:spTree>
    <p:extLst>
      <p:ext uri="{BB962C8B-B14F-4D97-AF65-F5344CB8AC3E}">
        <p14:creationId xmlns:p14="http://schemas.microsoft.com/office/powerpoint/2010/main" val="11753460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Auditor’s Challenges</a:t>
            </a:r>
          </a:p>
        </p:txBody>
      </p:sp>
      <p:sp>
        <p:nvSpPr>
          <p:cNvPr id="3" name="Content Placeholder 2"/>
          <p:cNvSpPr>
            <a:spLocks noGrp="1"/>
          </p:cNvSpPr>
          <p:nvPr>
            <p:ph idx="1"/>
          </p:nvPr>
        </p:nvSpPr>
        <p:spPr/>
        <p:txBody>
          <a:bodyPr>
            <a:normAutofit/>
          </a:bodyPr>
          <a:lstStyle/>
          <a:p>
            <a:pPr marL="0" indent="0">
              <a:buNone/>
            </a:pPr>
            <a:r>
              <a:rPr lang="en-US" b="1" dirty="0"/>
              <a:t>Practical Difficulties</a:t>
            </a:r>
          </a:p>
          <a:p>
            <a:pPr marL="514350" indent="-514350">
              <a:buFont typeface="+mj-lt"/>
              <a:buAutoNum type="arabicPeriod"/>
            </a:pPr>
            <a:r>
              <a:rPr lang="en-US" b="1" dirty="0"/>
              <a:t>Identification Issues</a:t>
            </a:r>
          </a:p>
          <a:p>
            <a:pPr marL="457200" lvl="1" indent="0">
              <a:buNone/>
            </a:pPr>
            <a:r>
              <a:rPr lang="en-US" dirty="0"/>
              <a:t>Vendors may not disclose MSME status. </a:t>
            </a:r>
          </a:p>
          <a:p>
            <a:pPr marL="514350" indent="-514350">
              <a:buFont typeface="+mj-lt"/>
              <a:buAutoNum type="arabicPeriod"/>
            </a:pPr>
            <a:r>
              <a:rPr lang="en-US" b="1" dirty="0"/>
              <a:t>Late Registration</a:t>
            </a:r>
          </a:p>
          <a:p>
            <a:pPr marL="457200" lvl="1" indent="0">
              <a:buNone/>
            </a:pPr>
            <a:r>
              <a:rPr lang="en-US" dirty="0"/>
              <a:t>MSME registration obtained after transaction. </a:t>
            </a:r>
          </a:p>
          <a:p>
            <a:pPr marL="514350" indent="-514350">
              <a:buFont typeface="+mj-lt"/>
              <a:buAutoNum type="arabicPeriod"/>
            </a:pPr>
            <a:r>
              <a:rPr lang="en-US" b="1" dirty="0"/>
              <a:t>Traders’ Eligibility</a:t>
            </a:r>
          </a:p>
          <a:p>
            <a:pPr marL="457200" lvl="1" indent="0">
              <a:buNone/>
            </a:pPr>
            <a:r>
              <a:rPr lang="en-US" dirty="0"/>
              <a:t>Uncertainty regarding traders covered under MSMED. </a:t>
            </a:r>
          </a:p>
          <a:p>
            <a:pPr marL="514350" indent="-514350">
              <a:buFont typeface="+mj-lt"/>
              <a:buAutoNum type="arabicPeriod"/>
            </a:pPr>
            <a:r>
              <a:rPr lang="en-US" b="1" dirty="0"/>
              <a:t>ERP Limitations</a:t>
            </a:r>
          </a:p>
          <a:p>
            <a:pPr marL="457200" lvl="1" indent="0">
              <a:buNone/>
            </a:pPr>
            <a:r>
              <a:rPr lang="en-US" dirty="0"/>
              <a:t>Systems may not track MSME due dates separately.</a:t>
            </a:r>
          </a:p>
          <a:p>
            <a:pPr marL="514350" indent="-514350">
              <a:buFont typeface="+mj-lt"/>
              <a:buAutoNum type="arabicPeriod"/>
            </a:pPr>
            <a:endParaRPr lang="en-US" dirty="0"/>
          </a:p>
        </p:txBody>
      </p:sp>
    </p:spTree>
    <p:extLst>
      <p:ext uri="{BB962C8B-B14F-4D97-AF65-F5344CB8AC3E}">
        <p14:creationId xmlns:p14="http://schemas.microsoft.com/office/powerpoint/2010/main" val="1811017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Importance of Management Representation</a:t>
            </a:r>
          </a:p>
        </p:txBody>
      </p:sp>
      <p:sp>
        <p:nvSpPr>
          <p:cNvPr id="3" name="Content Placeholder 2"/>
          <p:cNvSpPr>
            <a:spLocks noGrp="1"/>
          </p:cNvSpPr>
          <p:nvPr>
            <p:ph idx="1"/>
          </p:nvPr>
        </p:nvSpPr>
        <p:spPr>
          <a:xfrm>
            <a:off x="838200" y="1825625"/>
            <a:ext cx="4738352" cy="4351338"/>
          </a:xfrm>
        </p:spPr>
        <p:style>
          <a:lnRef idx="2">
            <a:schemeClr val="accent2"/>
          </a:lnRef>
          <a:fillRef idx="1">
            <a:schemeClr val="lt1"/>
          </a:fillRef>
          <a:effectRef idx="0">
            <a:schemeClr val="accent2"/>
          </a:effectRef>
          <a:fontRef idx="minor">
            <a:schemeClr val="dk1"/>
          </a:fontRef>
        </p:style>
        <p:txBody>
          <a:bodyPr/>
          <a:lstStyle/>
          <a:p>
            <a:pPr marL="0" indent="0">
              <a:buNone/>
            </a:pPr>
            <a:r>
              <a:rPr lang="en-US" b="1" dirty="0"/>
              <a:t>Auditor Should Obtain Representation Regarding</a:t>
            </a:r>
          </a:p>
          <a:p>
            <a:r>
              <a:rPr lang="en-US" dirty="0"/>
              <a:t>Completeness of MSME vendor list, </a:t>
            </a:r>
          </a:p>
          <a:p>
            <a:r>
              <a:rPr lang="en-US" dirty="0"/>
              <a:t>Correct classification, </a:t>
            </a:r>
          </a:p>
          <a:p>
            <a:r>
              <a:rPr lang="en-US" dirty="0"/>
              <a:t>Accuracy of due dates, </a:t>
            </a:r>
          </a:p>
          <a:p>
            <a:r>
              <a:rPr lang="en-US" dirty="0"/>
              <a:t>Disclosure of disputed dues.</a:t>
            </a:r>
          </a:p>
          <a:p>
            <a:endParaRPr lang="en-US" dirty="0"/>
          </a:p>
        </p:txBody>
      </p:sp>
      <p:sp>
        <p:nvSpPr>
          <p:cNvPr id="5" name="Content Placeholder 2"/>
          <p:cNvSpPr txBox="1">
            <a:spLocks/>
          </p:cNvSpPr>
          <p:nvPr/>
        </p:nvSpPr>
        <p:spPr>
          <a:xfrm>
            <a:off x="6904149" y="1850327"/>
            <a:ext cx="4738352" cy="4351338"/>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Financial Reporting Impact</a:t>
            </a:r>
          </a:p>
          <a:p>
            <a:r>
              <a:rPr lang="en-US" dirty="0"/>
              <a:t>Delayed MSME payments may lead to:</a:t>
            </a:r>
          </a:p>
          <a:p>
            <a:r>
              <a:rPr lang="en-US" dirty="0"/>
              <a:t>Increase in taxable income, </a:t>
            </a:r>
          </a:p>
          <a:p>
            <a:r>
              <a:rPr lang="en-US" dirty="0"/>
              <a:t>Deferred tax implications, </a:t>
            </a:r>
          </a:p>
          <a:p>
            <a:r>
              <a:rPr lang="en-US" dirty="0"/>
              <a:t>Additional tax provisions.</a:t>
            </a:r>
          </a:p>
        </p:txBody>
      </p:sp>
    </p:spTree>
    <p:extLst>
      <p:ext uri="{BB962C8B-B14F-4D97-AF65-F5344CB8AC3E}">
        <p14:creationId xmlns:p14="http://schemas.microsoft.com/office/powerpoint/2010/main" val="2584688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8541" y="446400"/>
            <a:ext cx="10515600" cy="1325563"/>
          </a:xfrm>
        </p:spPr>
        <p:txBody>
          <a:bodyPr/>
          <a:lstStyle/>
          <a:p>
            <a:r>
              <a:rPr lang="en-US" dirty="0"/>
              <a:t>Internal Control Recommendations</a:t>
            </a:r>
          </a:p>
        </p:txBody>
      </p:sp>
      <p:sp>
        <p:nvSpPr>
          <p:cNvPr id="3" name="Content Placeholder 2"/>
          <p:cNvSpPr>
            <a:spLocks noGrp="1"/>
          </p:cNvSpPr>
          <p:nvPr>
            <p:ph idx="1"/>
          </p:nvPr>
        </p:nvSpPr>
        <p:spPr>
          <a:xfrm>
            <a:off x="838200" y="1825625"/>
            <a:ext cx="3154251" cy="4351338"/>
          </a:xfrm>
        </p:spPr>
        <p:style>
          <a:lnRef idx="2">
            <a:schemeClr val="accent2"/>
          </a:lnRef>
          <a:fillRef idx="1">
            <a:schemeClr val="lt1"/>
          </a:fillRef>
          <a:effectRef idx="0">
            <a:schemeClr val="accent2"/>
          </a:effectRef>
          <a:fontRef idx="minor">
            <a:schemeClr val="dk1"/>
          </a:fontRef>
        </p:style>
        <p:txBody>
          <a:bodyPr>
            <a:normAutofit fontScale="62500" lnSpcReduction="20000"/>
          </a:bodyPr>
          <a:lstStyle/>
          <a:p>
            <a:pPr marL="0" indent="0">
              <a:buNone/>
            </a:pPr>
            <a:r>
              <a:rPr lang="en-US" b="1" dirty="0"/>
              <a:t>Best Practices for Businesses</a:t>
            </a:r>
          </a:p>
          <a:p>
            <a:r>
              <a:rPr lang="en-US" b="1" dirty="0"/>
              <a:t>Maintain MSME Vendor Master</a:t>
            </a:r>
          </a:p>
          <a:p>
            <a:r>
              <a:rPr lang="en-US" dirty="0"/>
              <a:t>Separate coding for MSME vendors. </a:t>
            </a:r>
          </a:p>
          <a:p>
            <a:r>
              <a:rPr lang="en-US" b="1" dirty="0"/>
              <a:t>Automated Due Date Monitoring</a:t>
            </a:r>
          </a:p>
          <a:p>
            <a:r>
              <a:rPr lang="en-US" dirty="0"/>
              <a:t>ERP alerts for due payments. </a:t>
            </a:r>
          </a:p>
          <a:p>
            <a:r>
              <a:rPr lang="en-US" b="1" dirty="0"/>
              <a:t>Monthly Reconciliation</a:t>
            </a:r>
          </a:p>
          <a:p>
            <a:r>
              <a:rPr lang="en-US" dirty="0"/>
              <a:t>Invoice-wise ageing analysis. </a:t>
            </a:r>
          </a:p>
          <a:p>
            <a:r>
              <a:rPr lang="en-US" b="1" dirty="0"/>
              <a:t>Vendor Confirmation</a:t>
            </a:r>
          </a:p>
          <a:p>
            <a:r>
              <a:rPr lang="en-US" dirty="0"/>
              <a:t>Annual MSME declarations.</a:t>
            </a:r>
          </a:p>
          <a:p>
            <a:endParaRPr lang="en-US" dirty="0"/>
          </a:p>
        </p:txBody>
      </p:sp>
      <p:sp>
        <p:nvSpPr>
          <p:cNvPr id="4" name="Content Placeholder 2"/>
          <p:cNvSpPr txBox="1">
            <a:spLocks/>
          </p:cNvSpPr>
          <p:nvPr/>
        </p:nvSpPr>
        <p:spPr>
          <a:xfrm>
            <a:off x="4287592" y="1874994"/>
            <a:ext cx="3154251" cy="4351338"/>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CARO &amp; Statutory Audit Relevance</a:t>
            </a:r>
          </a:p>
          <a:p>
            <a:pPr marL="514350" indent="-514350" algn="just">
              <a:buFont typeface="+mj-lt"/>
              <a:buAutoNum type="arabicPeriod"/>
            </a:pPr>
            <a:r>
              <a:rPr lang="en-US" dirty="0"/>
              <a:t>Companies Auditor May Also Examine</a:t>
            </a:r>
          </a:p>
          <a:p>
            <a:pPr marL="514350" indent="-514350" algn="just">
              <a:buFont typeface="+mj-lt"/>
              <a:buAutoNum type="arabicPeriod"/>
            </a:pPr>
            <a:r>
              <a:rPr lang="en-US" dirty="0"/>
              <a:t>MSME disclosures in notes to accounts, </a:t>
            </a:r>
          </a:p>
          <a:p>
            <a:pPr marL="514350" indent="-514350" algn="just">
              <a:buFont typeface="+mj-lt"/>
              <a:buAutoNum type="arabicPeriod"/>
            </a:pPr>
            <a:r>
              <a:rPr lang="en-US" dirty="0"/>
              <a:t>Delayed payment liabilities, </a:t>
            </a:r>
          </a:p>
          <a:p>
            <a:pPr marL="514350" indent="-514350" algn="just">
              <a:buFont typeface="+mj-lt"/>
              <a:buAutoNum type="arabicPeriod"/>
            </a:pPr>
            <a:r>
              <a:rPr lang="en-US" dirty="0"/>
              <a:t>Interest obligations under MSMED Act.</a:t>
            </a:r>
          </a:p>
          <a:p>
            <a:endParaRPr lang="en-US" dirty="0"/>
          </a:p>
        </p:txBody>
      </p:sp>
      <p:sp>
        <p:nvSpPr>
          <p:cNvPr id="5" name="Content Placeholder 2"/>
          <p:cNvSpPr txBox="1">
            <a:spLocks/>
          </p:cNvSpPr>
          <p:nvPr/>
        </p:nvSpPr>
        <p:spPr>
          <a:xfrm>
            <a:off x="8189890" y="1874994"/>
            <a:ext cx="3154251" cy="4351338"/>
          </a:xfrm>
          <a:prstGeom prst="rect">
            <a:avLst/>
          </a:prstGeom>
        </p:spPr>
        <p:style>
          <a:lnRef idx="2">
            <a:schemeClr val="accent2"/>
          </a:lnRef>
          <a:fillRef idx="1">
            <a:schemeClr val="lt1"/>
          </a:fillRef>
          <a:effectRef idx="0">
            <a:schemeClr val="accent2"/>
          </a:effectRef>
          <a:fontRef idx="minor">
            <a:schemeClr val="dk1"/>
          </a:fontRef>
        </p:style>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Consequences of Incorrect Reporting</a:t>
            </a:r>
          </a:p>
          <a:p>
            <a:r>
              <a:rPr lang="en-US" b="1" dirty="0"/>
              <a:t>Risks for Assessee</a:t>
            </a:r>
          </a:p>
          <a:p>
            <a:pPr marL="514350" indent="-514350">
              <a:buFont typeface="+mj-lt"/>
              <a:buAutoNum type="arabicPeriod"/>
            </a:pPr>
            <a:r>
              <a:rPr lang="en-US" dirty="0"/>
              <a:t>Additional tax demand, </a:t>
            </a:r>
          </a:p>
          <a:p>
            <a:pPr marL="514350" indent="-514350">
              <a:buFont typeface="+mj-lt"/>
              <a:buAutoNum type="arabicPeriod"/>
            </a:pPr>
            <a:r>
              <a:rPr lang="en-US" dirty="0"/>
              <a:t>Interest liability, </a:t>
            </a:r>
          </a:p>
          <a:p>
            <a:pPr marL="514350" indent="-514350">
              <a:buFont typeface="+mj-lt"/>
              <a:buAutoNum type="arabicPeriod"/>
            </a:pPr>
            <a:r>
              <a:rPr lang="en-US" dirty="0"/>
              <a:t>Penalty exposure, </a:t>
            </a:r>
          </a:p>
          <a:p>
            <a:pPr marL="514350" indent="-514350">
              <a:buFont typeface="+mj-lt"/>
              <a:buAutoNum type="arabicPeriod"/>
            </a:pPr>
            <a:r>
              <a:rPr lang="en-US" dirty="0"/>
              <a:t>Litigation risk. </a:t>
            </a:r>
          </a:p>
          <a:p>
            <a:r>
              <a:rPr lang="en-US" b="1" dirty="0"/>
              <a:t>Risks for Auditor</a:t>
            </a:r>
          </a:p>
          <a:p>
            <a:pPr marL="514350" indent="-514350">
              <a:buFont typeface="+mj-lt"/>
              <a:buAutoNum type="arabicPeriod"/>
            </a:pPr>
            <a:r>
              <a:rPr lang="en-US" dirty="0"/>
              <a:t>Reporting deficiencies, </a:t>
            </a:r>
          </a:p>
          <a:p>
            <a:pPr marL="514350" indent="-514350">
              <a:buFont typeface="+mj-lt"/>
              <a:buAutoNum type="arabicPeriod"/>
            </a:pPr>
            <a:r>
              <a:rPr lang="en-US" dirty="0"/>
              <a:t>Professional negligence concerns, </a:t>
            </a:r>
          </a:p>
          <a:p>
            <a:pPr marL="514350" indent="-514350">
              <a:buFont typeface="+mj-lt"/>
              <a:buAutoNum type="arabicPeriod"/>
            </a:pPr>
            <a:r>
              <a:rPr lang="en-US" dirty="0"/>
              <a:t>Peer review observations.</a:t>
            </a:r>
          </a:p>
        </p:txBody>
      </p:sp>
    </p:spTree>
    <p:extLst>
      <p:ext uri="{BB962C8B-B14F-4D97-AF65-F5344CB8AC3E}">
        <p14:creationId xmlns:p14="http://schemas.microsoft.com/office/powerpoint/2010/main" val="32305917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TReDS Platform – </a:t>
            </a:r>
            <a:br>
              <a:rPr lang="en-US" dirty="0"/>
            </a:br>
            <a:r>
              <a:rPr lang="en-US" sz="2800" dirty="0"/>
              <a:t>Trade Receivables Discounting System</a:t>
            </a:r>
          </a:p>
        </p:txBody>
      </p:sp>
      <p:sp>
        <p:nvSpPr>
          <p:cNvPr id="3" name="Content Placeholder 2"/>
          <p:cNvSpPr>
            <a:spLocks noGrp="1"/>
          </p:cNvSpPr>
          <p:nvPr>
            <p:ph idx="1"/>
          </p:nvPr>
        </p:nvSpPr>
        <p:spPr/>
        <p:txBody>
          <a:bodyPr>
            <a:normAutofit lnSpcReduction="10000"/>
          </a:bodyPr>
          <a:lstStyle/>
          <a:p>
            <a:pPr algn="just"/>
            <a:r>
              <a:rPr lang="en-US" dirty="0"/>
              <a:t>TReDS is an online electronic platform regulated by the Reserve Bank of India (RBI) that facilitates financing and discounting of trade receivables (invoices/bills) of Micro, Small, and Medium Enterprises (MSMEs) through multiple financiers (banks and NBFCs).</a:t>
            </a:r>
          </a:p>
          <a:p>
            <a:pPr algn="just"/>
            <a:r>
              <a:rPr lang="en-US" dirty="0"/>
              <a:t>As per the Second Union Budget, July 2024, the Government has reduced the turnover threshold for mandatory onboarding on the TReDS (Trade Receivables Discounting System) platform from ₹500 crore to ₹250 crore.</a:t>
            </a:r>
          </a:p>
          <a:p>
            <a:pPr algn="just"/>
            <a:r>
              <a:rPr lang="en-US" dirty="0"/>
              <a:t>In addition, voluntary registration is permitted for companies having a turnover below ₹250 crore, enabling wider participation and promoting timely payments to MSMEs.</a:t>
            </a:r>
          </a:p>
          <a:p>
            <a:pPr algn="just"/>
            <a:endParaRPr lang="en-US" dirty="0"/>
          </a:p>
        </p:txBody>
      </p:sp>
    </p:spTree>
    <p:extLst>
      <p:ext uri="{BB962C8B-B14F-4D97-AF65-F5344CB8AC3E}">
        <p14:creationId xmlns:p14="http://schemas.microsoft.com/office/powerpoint/2010/main" val="28681459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Link with TReDS Platform</a:t>
            </a:r>
          </a:p>
        </p:txBody>
      </p:sp>
      <p:sp>
        <p:nvSpPr>
          <p:cNvPr id="3" name="Content Placeholder 2"/>
          <p:cNvSpPr>
            <a:spLocks noGrp="1"/>
          </p:cNvSpPr>
          <p:nvPr>
            <p:ph idx="1"/>
          </p:nvPr>
        </p:nvSpPr>
        <p:spPr/>
        <p:txBody>
          <a:bodyPr/>
          <a:lstStyle/>
          <a:p>
            <a:pPr algn="just"/>
            <a:r>
              <a:rPr lang="en-US" dirty="0"/>
              <a:t>TReDS = Trade Receivables Discounting System (regulated by RBI)</a:t>
            </a:r>
          </a:p>
          <a:p>
            <a:pPr algn="just"/>
            <a:r>
              <a:rPr lang="en-US" dirty="0"/>
              <a:t>Purpose: Helps MSMEs get early payment by discounting their invoices through banks/NBFCs on a digital platform (like RXIL, M1xchange, Invoicemart &amp; TReDS by C2FO India).</a:t>
            </a:r>
          </a:p>
          <a:p>
            <a:pPr algn="just"/>
            <a:r>
              <a:rPr lang="en-US" dirty="0"/>
              <a:t>When a buyer accepts an invoice on TReDS, the MSE gets immediate funds (within 24 Hrs.), and the buyer pays later to the financier — thereby ensuring compliance with Section 43B(h) timelines and healthy MSME cash flow.</a:t>
            </a:r>
          </a:p>
          <a:p>
            <a:pPr algn="just"/>
            <a:r>
              <a:rPr lang="en-US" dirty="0"/>
              <a:t>The interest for the period of 15/45 days will be born by seller and the buyer will get  a credit of 6 months from the TReDS Platform.</a:t>
            </a:r>
          </a:p>
          <a:p>
            <a:pPr marL="0" indent="0" algn="just">
              <a:buNone/>
            </a:pPr>
            <a:endParaRPr lang="en-US" dirty="0"/>
          </a:p>
        </p:txBody>
      </p:sp>
    </p:spTree>
    <p:extLst>
      <p:ext uri="{BB962C8B-B14F-4D97-AF65-F5344CB8AC3E}">
        <p14:creationId xmlns:p14="http://schemas.microsoft.com/office/powerpoint/2010/main" val="1745660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TReDS Works – Step-by-Step</a:t>
            </a:r>
          </a:p>
        </p:txBody>
      </p:sp>
      <p:graphicFrame>
        <p:nvGraphicFramePr>
          <p:cNvPr id="10" name="Table 9"/>
          <p:cNvGraphicFramePr>
            <a:graphicFrameLocks noGrp="1"/>
          </p:cNvGraphicFramePr>
          <p:nvPr>
            <p:extLst>
              <p:ext uri="{D42A27DB-BD31-4B8C-83A1-F6EECF244321}">
                <p14:modId xmlns:p14="http://schemas.microsoft.com/office/powerpoint/2010/main" val="1417666863"/>
              </p:ext>
            </p:extLst>
          </p:nvPr>
        </p:nvGraphicFramePr>
        <p:xfrm>
          <a:off x="883459" y="1809098"/>
          <a:ext cx="10425081" cy="4384392"/>
        </p:xfrm>
        <a:graphic>
          <a:graphicData uri="http://schemas.openxmlformats.org/drawingml/2006/table">
            <a:tbl>
              <a:tblPr>
                <a:tableStyleId>{BDBED569-4797-4DF1-A0F4-6AAB3CD982D8}</a:tableStyleId>
              </a:tblPr>
              <a:tblGrid>
                <a:gridCol w="3475027">
                  <a:extLst>
                    <a:ext uri="{9D8B030D-6E8A-4147-A177-3AD203B41FA5}">
                      <a16:colId xmlns:a16="http://schemas.microsoft.com/office/drawing/2014/main" val="20000"/>
                    </a:ext>
                  </a:extLst>
                </a:gridCol>
                <a:gridCol w="3475027">
                  <a:extLst>
                    <a:ext uri="{9D8B030D-6E8A-4147-A177-3AD203B41FA5}">
                      <a16:colId xmlns:a16="http://schemas.microsoft.com/office/drawing/2014/main" val="20001"/>
                    </a:ext>
                  </a:extLst>
                </a:gridCol>
                <a:gridCol w="3475027">
                  <a:extLst>
                    <a:ext uri="{9D8B030D-6E8A-4147-A177-3AD203B41FA5}">
                      <a16:colId xmlns:a16="http://schemas.microsoft.com/office/drawing/2014/main" val="20002"/>
                    </a:ext>
                  </a:extLst>
                </a:gridCol>
              </a:tblGrid>
              <a:tr h="362611">
                <a:tc>
                  <a:txBody>
                    <a:bodyPr/>
                    <a:lstStyle/>
                    <a:p>
                      <a:r>
                        <a:rPr lang="en-US" sz="1800" dirty="0"/>
                        <a:t>Step</a:t>
                      </a:r>
                    </a:p>
                  </a:txBody>
                  <a:tcPr marL="90653" marR="90653" marT="45326" marB="45326" anchor="ctr"/>
                </a:tc>
                <a:tc>
                  <a:txBody>
                    <a:bodyPr/>
                    <a:lstStyle/>
                    <a:p>
                      <a:r>
                        <a:rPr lang="en-US" sz="1800"/>
                        <a:t>Process</a:t>
                      </a:r>
                    </a:p>
                  </a:txBody>
                  <a:tcPr marL="90653" marR="90653" marT="45326" marB="45326" anchor="ctr"/>
                </a:tc>
                <a:tc>
                  <a:txBody>
                    <a:bodyPr/>
                    <a:lstStyle/>
                    <a:p>
                      <a:r>
                        <a:rPr lang="en-US" sz="1800"/>
                        <a:t>Involved Parties</a:t>
                      </a:r>
                    </a:p>
                  </a:txBody>
                  <a:tcPr marL="90653" marR="90653" marT="45326" marB="45326" anchor="ctr"/>
                </a:tc>
                <a:extLst>
                  <a:ext uri="{0D108BD9-81ED-4DB2-BD59-A6C34878D82A}">
                    <a16:rowId xmlns:a16="http://schemas.microsoft.com/office/drawing/2014/main" val="10000"/>
                  </a:ext>
                </a:extLst>
              </a:tr>
              <a:tr h="906529">
                <a:tc>
                  <a:txBody>
                    <a:bodyPr/>
                    <a:lstStyle/>
                    <a:p>
                      <a:r>
                        <a:rPr lang="en-US" sz="1800"/>
                        <a:t>1. Invoice Upload</a:t>
                      </a:r>
                    </a:p>
                  </a:txBody>
                  <a:tcPr marL="90653" marR="90653" marT="45326" marB="45326" anchor="ctr"/>
                </a:tc>
                <a:tc>
                  <a:txBody>
                    <a:bodyPr/>
                    <a:lstStyle/>
                    <a:p>
                      <a:pPr algn="just"/>
                      <a:r>
                        <a:rPr lang="en-US" sz="1800" dirty="0"/>
                        <a:t>MSME (Seller) uploads invoices raised on a large buyer (corporate/PSU).</a:t>
                      </a:r>
                    </a:p>
                  </a:txBody>
                  <a:tcPr marL="90653" marR="90653" marT="45326" marB="45326" anchor="ctr"/>
                </a:tc>
                <a:tc>
                  <a:txBody>
                    <a:bodyPr/>
                    <a:lstStyle/>
                    <a:p>
                      <a:r>
                        <a:rPr lang="en-US" sz="1800"/>
                        <a:t>Seller (MSME)</a:t>
                      </a:r>
                    </a:p>
                  </a:txBody>
                  <a:tcPr marL="90653" marR="90653" marT="45326" marB="45326" anchor="ctr"/>
                </a:tc>
                <a:extLst>
                  <a:ext uri="{0D108BD9-81ED-4DB2-BD59-A6C34878D82A}">
                    <a16:rowId xmlns:a16="http://schemas.microsoft.com/office/drawing/2014/main" val="10001"/>
                  </a:ext>
                </a:extLst>
              </a:tr>
              <a:tr h="634570">
                <a:tc>
                  <a:txBody>
                    <a:bodyPr/>
                    <a:lstStyle/>
                    <a:p>
                      <a:r>
                        <a:rPr lang="en-US" sz="1800"/>
                        <a:t>2. Buyer Acceptance</a:t>
                      </a:r>
                    </a:p>
                  </a:txBody>
                  <a:tcPr marL="90653" marR="90653" marT="45326" marB="45326" anchor="ctr"/>
                </a:tc>
                <a:tc>
                  <a:txBody>
                    <a:bodyPr/>
                    <a:lstStyle/>
                    <a:p>
                      <a:pPr algn="just"/>
                      <a:r>
                        <a:rPr lang="en-US" sz="1800" dirty="0"/>
                        <a:t>Buyer verifies and accepts the invoice on the TReDS portal.</a:t>
                      </a:r>
                    </a:p>
                  </a:txBody>
                  <a:tcPr marL="90653" marR="90653" marT="45326" marB="45326" anchor="ctr"/>
                </a:tc>
                <a:tc>
                  <a:txBody>
                    <a:bodyPr/>
                    <a:lstStyle/>
                    <a:p>
                      <a:r>
                        <a:rPr lang="en-US" sz="1800" dirty="0"/>
                        <a:t>Buyer</a:t>
                      </a:r>
                    </a:p>
                  </a:txBody>
                  <a:tcPr marL="90653" marR="90653" marT="45326" marB="45326" anchor="ctr"/>
                </a:tc>
                <a:extLst>
                  <a:ext uri="{0D108BD9-81ED-4DB2-BD59-A6C34878D82A}">
                    <a16:rowId xmlns:a16="http://schemas.microsoft.com/office/drawing/2014/main" val="10002"/>
                  </a:ext>
                </a:extLst>
              </a:tr>
              <a:tr h="634570">
                <a:tc>
                  <a:txBody>
                    <a:bodyPr/>
                    <a:lstStyle/>
                    <a:p>
                      <a:r>
                        <a:rPr lang="en-US" sz="1800"/>
                        <a:t>3. Bid by Financiers</a:t>
                      </a:r>
                    </a:p>
                  </a:txBody>
                  <a:tcPr marL="90653" marR="90653" marT="45326" marB="45326" anchor="ctr"/>
                </a:tc>
                <a:tc>
                  <a:txBody>
                    <a:bodyPr/>
                    <a:lstStyle/>
                    <a:p>
                      <a:pPr algn="just"/>
                      <a:r>
                        <a:rPr lang="en-US" sz="1800" dirty="0"/>
                        <a:t>Multiple banks/NBFCs place bids to discount the accepted invoice.</a:t>
                      </a:r>
                    </a:p>
                  </a:txBody>
                  <a:tcPr marL="90653" marR="90653" marT="45326" marB="45326" anchor="ctr"/>
                </a:tc>
                <a:tc>
                  <a:txBody>
                    <a:bodyPr/>
                    <a:lstStyle/>
                    <a:p>
                      <a:r>
                        <a:rPr lang="en-US" sz="1800"/>
                        <a:t>Financiers</a:t>
                      </a:r>
                    </a:p>
                  </a:txBody>
                  <a:tcPr marL="90653" marR="90653" marT="45326" marB="45326" anchor="ctr"/>
                </a:tc>
                <a:extLst>
                  <a:ext uri="{0D108BD9-81ED-4DB2-BD59-A6C34878D82A}">
                    <a16:rowId xmlns:a16="http://schemas.microsoft.com/office/drawing/2014/main" val="10003"/>
                  </a:ext>
                </a:extLst>
              </a:tr>
              <a:tr h="906529">
                <a:tc>
                  <a:txBody>
                    <a:bodyPr/>
                    <a:lstStyle/>
                    <a:p>
                      <a:r>
                        <a:rPr lang="en-US" sz="1800"/>
                        <a:t>4. MSME Gets Funds</a:t>
                      </a:r>
                    </a:p>
                  </a:txBody>
                  <a:tcPr marL="90653" marR="90653" marT="45326" marB="45326" anchor="ctr"/>
                </a:tc>
                <a:tc>
                  <a:txBody>
                    <a:bodyPr/>
                    <a:lstStyle/>
                    <a:p>
                      <a:pPr algn="just"/>
                      <a:r>
                        <a:rPr lang="en-US" sz="1800" dirty="0"/>
                        <a:t>MSME receives the discounted amount (invoice value minus discount) immediately.</a:t>
                      </a:r>
                    </a:p>
                  </a:txBody>
                  <a:tcPr marL="90653" marR="90653" marT="45326" marB="45326" anchor="ctr"/>
                </a:tc>
                <a:tc>
                  <a:txBody>
                    <a:bodyPr/>
                    <a:lstStyle/>
                    <a:p>
                      <a:r>
                        <a:rPr lang="en-US" sz="1800"/>
                        <a:t>MSME, Financier</a:t>
                      </a:r>
                    </a:p>
                  </a:txBody>
                  <a:tcPr marL="90653" marR="90653" marT="45326" marB="45326" anchor="ctr"/>
                </a:tc>
                <a:extLst>
                  <a:ext uri="{0D108BD9-81ED-4DB2-BD59-A6C34878D82A}">
                    <a16:rowId xmlns:a16="http://schemas.microsoft.com/office/drawing/2014/main" val="10004"/>
                  </a:ext>
                </a:extLst>
              </a:tr>
              <a:tr h="906529">
                <a:tc>
                  <a:txBody>
                    <a:bodyPr/>
                    <a:lstStyle/>
                    <a:p>
                      <a:r>
                        <a:rPr lang="en-US" sz="1800"/>
                        <a:t>5. Buyer Repayment</a:t>
                      </a:r>
                    </a:p>
                  </a:txBody>
                  <a:tcPr marL="90653" marR="90653" marT="45326" marB="45326" anchor="ctr"/>
                </a:tc>
                <a:tc>
                  <a:txBody>
                    <a:bodyPr/>
                    <a:lstStyle/>
                    <a:p>
                      <a:pPr algn="just"/>
                      <a:r>
                        <a:rPr lang="en-US" sz="1800" dirty="0"/>
                        <a:t>On the due date, the buyer pays the full invoice amount to the financier.</a:t>
                      </a:r>
                    </a:p>
                  </a:txBody>
                  <a:tcPr marL="90653" marR="90653" marT="45326" marB="45326" anchor="ctr"/>
                </a:tc>
                <a:tc>
                  <a:txBody>
                    <a:bodyPr/>
                    <a:lstStyle/>
                    <a:p>
                      <a:r>
                        <a:rPr lang="en-US" sz="1800" dirty="0"/>
                        <a:t>Buyer, Financier</a:t>
                      </a:r>
                    </a:p>
                  </a:txBody>
                  <a:tcPr marL="90653" marR="90653" marT="45326" marB="45326"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201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43B(h) – Payment to Micro and Small Enterprises (MSEs)</a:t>
            </a:r>
          </a:p>
        </p:txBody>
      </p:sp>
      <p:sp>
        <p:nvSpPr>
          <p:cNvPr id="3" name="Content Placeholder 2"/>
          <p:cNvSpPr>
            <a:spLocks noGrp="1"/>
          </p:cNvSpPr>
          <p:nvPr>
            <p:ph idx="1"/>
          </p:nvPr>
        </p:nvSpPr>
        <p:spPr/>
        <p:txBody>
          <a:bodyPr>
            <a:normAutofit lnSpcReduction="10000"/>
          </a:bodyPr>
          <a:lstStyle/>
          <a:p>
            <a:pPr marL="0" indent="0">
              <a:buNone/>
            </a:pPr>
            <a:r>
              <a:rPr lang="en-US" dirty="0"/>
              <a:t>Legal Background</a:t>
            </a:r>
          </a:p>
          <a:p>
            <a:pPr>
              <a:buFont typeface="Wingdings" panose="05000000000000000000" pitchFamily="2" charset="2"/>
              <a:buChar char="v"/>
            </a:pPr>
            <a:r>
              <a:rPr lang="en-US" dirty="0"/>
              <a:t>Inserted by: Finance Act, 2024</a:t>
            </a:r>
          </a:p>
          <a:p>
            <a:pPr>
              <a:buFont typeface="Wingdings" panose="05000000000000000000" pitchFamily="2" charset="2"/>
              <a:buChar char="v"/>
            </a:pPr>
            <a:r>
              <a:rPr lang="en-US" dirty="0"/>
              <a:t>Effective from: 1 April 2024 (A.Y. 2024-25 onwards)</a:t>
            </a:r>
          </a:p>
          <a:p>
            <a:pPr>
              <a:buFont typeface="Wingdings" panose="05000000000000000000" pitchFamily="2" charset="2"/>
              <a:buChar char="v"/>
            </a:pPr>
            <a:r>
              <a:rPr lang="en-US" dirty="0"/>
              <a:t>Provision: Amendment in Section 43B of the Income-tax Act, 1961</a:t>
            </a:r>
          </a:p>
          <a:p>
            <a:pPr marL="0" indent="0">
              <a:buNone/>
            </a:pPr>
            <a:r>
              <a:rPr lang="en-US" dirty="0"/>
              <a:t>What the Section Says:</a:t>
            </a:r>
          </a:p>
          <a:p>
            <a:pPr algn="just"/>
            <a:r>
              <a:rPr lang="en-US" dirty="0"/>
              <a:t>Any payment to an MSME must be made within 15 days or maximum 45 days (where an agreement exists), as prescribed under the MSME Act. Failure to make payment within this period will result in delayed payment and expenses will be  disallowed in that year; it shall be allowed only in the year of actual payment.</a:t>
            </a:r>
          </a:p>
        </p:txBody>
      </p:sp>
    </p:spTree>
    <p:extLst>
      <p:ext uri="{BB962C8B-B14F-4D97-AF65-F5344CB8AC3E}">
        <p14:creationId xmlns:p14="http://schemas.microsoft.com/office/powerpoint/2010/main" val="21376600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TReDS Platforms Approved by RBI</a:t>
            </a:r>
          </a:p>
        </p:txBody>
      </p:sp>
      <p:graphicFrame>
        <p:nvGraphicFramePr>
          <p:cNvPr id="4" name="Table 3"/>
          <p:cNvGraphicFramePr>
            <a:graphicFrameLocks noGrp="1"/>
          </p:cNvGraphicFramePr>
          <p:nvPr>
            <p:extLst>
              <p:ext uri="{D42A27DB-BD31-4B8C-83A1-F6EECF244321}">
                <p14:modId xmlns:p14="http://schemas.microsoft.com/office/powerpoint/2010/main" val="395529847"/>
              </p:ext>
            </p:extLst>
          </p:nvPr>
        </p:nvGraphicFramePr>
        <p:xfrm>
          <a:off x="838200" y="1854559"/>
          <a:ext cx="10515600" cy="3061135"/>
        </p:xfrm>
        <a:graphic>
          <a:graphicData uri="http://schemas.openxmlformats.org/drawingml/2006/table">
            <a:tbl>
              <a:tblPr>
                <a:tableStyleId>{BC89EF96-8CEA-46FF-86C4-4CE0E7609802}</a:tableStyleId>
              </a:tblPr>
              <a:tblGrid>
                <a:gridCol w="5257800">
                  <a:extLst>
                    <a:ext uri="{9D8B030D-6E8A-4147-A177-3AD203B41FA5}">
                      <a16:colId xmlns:a16="http://schemas.microsoft.com/office/drawing/2014/main" val="20000"/>
                    </a:ext>
                  </a:extLst>
                </a:gridCol>
                <a:gridCol w="5257800">
                  <a:extLst>
                    <a:ext uri="{9D8B030D-6E8A-4147-A177-3AD203B41FA5}">
                      <a16:colId xmlns:a16="http://schemas.microsoft.com/office/drawing/2014/main" val="20001"/>
                    </a:ext>
                  </a:extLst>
                </a:gridCol>
              </a:tblGrid>
              <a:tr h="612227">
                <a:tc>
                  <a:txBody>
                    <a:bodyPr/>
                    <a:lstStyle/>
                    <a:p>
                      <a:r>
                        <a:rPr lang="en-US" dirty="0"/>
                        <a:t>Platform Name</a:t>
                      </a:r>
                    </a:p>
                  </a:txBody>
                  <a:tcPr anchor="ctr"/>
                </a:tc>
                <a:tc>
                  <a:txBody>
                    <a:bodyPr/>
                    <a:lstStyle/>
                    <a:p>
                      <a:r>
                        <a:rPr lang="en-US" dirty="0"/>
                        <a:t>Promoter / Key Stakeholder</a:t>
                      </a:r>
                    </a:p>
                  </a:txBody>
                  <a:tcPr anchor="ctr"/>
                </a:tc>
                <a:extLst>
                  <a:ext uri="{0D108BD9-81ED-4DB2-BD59-A6C34878D82A}">
                    <a16:rowId xmlns:a16="http://schemas.microsoft.com/office/drawing/2014/main" val="10000"/>
                  </a:ext>
                </a:extLst>
              </a:tr>
              <a:tr h="6122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Invoicemart</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A.TReDS Ltd. (Axis Bank &amp; mjunction)</a:t>
                      </a:r>
                    </a:p>
                  </a:txBody>
                  <a:tcPr anchor="ctr"/>
                </a:tc>
                <a:extLst>
                  <a:ext uri="{0D108BD9-81ED-4DB2-BD59-A6C34878D82A}">
                    <a16:rowId xmlns:a16="http://schemas.microsoft.com/office/drawing/2014/main" val="10001"/>
                  </a:ext>
                </a:extLst>
              </a:tr>
              <a:tr h="612227">
                <a:tc>
                  <a:txBody>
                    <a:bodyPr/>
                    <a:lstStyle/>
                    <a:p>
                      <a:r>
                        <a:rPr lang="en-US" dirty="0"/>
                        <a:t>RXIL (Receivables Exchange of India Ltd.)</a:t>
                      </a:r>
                    </a:p>
                  </a:txBody>
                  <a:tcPr anchor="ctr"/>
                </a:tc>
                <a:tc>
                  <a:txBody>
                    <a:bodyPr/>
                    <a:lstStyle/>
                    <a:p>
                      <a:r>
                        <a:rPr lang="en-US"/>
                        <a:t>SIDBI &amp; NSE</a:t>
                      </a:r>
                    </a:p>
                  </a:txBody>
                  <a:tcPr anchor="ctr"/>
                </a:tc>
                <a:extLst>
                  <a:ext uri="{0D108BD9-81ED-4DB2-BD59-A6C34878D82A}">
                    <a16:rowId xmlns:a16="http://schemas.microsoft.com/office/drawing/2014/main" val="10002"/>
                  </a:ext>
                </a:extLst>
              </a:tr>
              <a:tr h="612227">
                <a:tc>
                  <a:txBody>
                    <a:bodyPr/>
                    <a:lstStyle/>
                    <a:p>
                      <a:r>
                        <a:rPr lang="en-US" dirty="0"/>
                        <a:t>M1xchange</a:t>
                      </a:r>
                    </a:p>
                  </a:txBody>
                  <a:tcPr anchor="ctr"/>
                </a:tc>
                <a:tc>
                  <a:txBody>
                    <a:bodyPr/>
                    <a:lstStyle/>
                    <a:p>
                      <a:r>
                        <a:rPr lang="en-US"/>
                        <a:t>Mynd Solutions</a:t>
                      </a:r>
                    </a:p>
                  </a:txBody>
                  <a:tcPr anchor="ctr"/>
                </a:tc>
                <a:extLst>
                  <a:ext uri="{0D108BD9-81ED-4DB2-BD59-A6C34878D82A}">
                    <a16:rowId xmlns:a16="http://schemas.microsoft.com/office/drawing/2014/main" val="10003"/>
                  </a:ext>
                </a:extLst>
              </a:tr>
              <a:tr h="6122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TReDS by C2FO India (recent entrant)</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C2FO Technologies</a:t>
                      </a:r>
                    </a:p>
                  </a:txBody>
                  <a:tcPr anchor="ctr"/>
                </a:tc>
                <a:extLst>
                  <a:ext uri="{0D108BD9-81ED-4DB2-BD59-A6C34878D82A}">
                    <a16:rowId xmlns:a16="http://schemas.microsoft.com/office/drawing/2014/main" val="10004"/>
                  </a:ext>
                </a:extLst>
              </a:tr>
            </a:tbl>
          </a:graphicData>
        </a:graphic>
      </p:graphicFrame>
      <p:sp>
        <p:nvSpPr>
          <p:cNvPr id="5" name="Rectangle 4"/>
          <p:cNvSpPr/>
          <p:nvPr/>
        </p:nvSpPr>
        <p:spPr>
          <a:xfrm>
            <a:off x="1399502" y="5256608"/>
            <a:ext cx="9702085" cy="400110"/>
          </a:xfrm>
          <a:prstGeom prst="rect">
            <a:avLst/>
          </a:prstGeom>
        </p:spPr>
        <p:txBody>
          <a:bodyPr wrap="square">
            <a:spAutoFit/>
          </a:bodyPr>
          <a:lstStyle/>
          <a:p>
            <a:r>
              <a:rPr lang="en-US" sz="2000" dirty="0"/>
              <a:t>All are regulated by RBI and operate under Payment and Settlement Systems Act, 2007.</a:t>
            </a:r>
          </a:p>
        </p:txBody>
      </p:sp>
    </p:spTree>
    <p:extLst>
      <p:ext uri="{BB962C8B-B14F-4D97-AF65-F5344CB8AC3E}">
        <p14:creationId xmlns:p14="http://schemas.microsoft.com/office/powerpoint/2010/main" val="14072154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Documents &amp; KYC Required</a:t>
            </a:r>
            <a:endParaRPr lang="en-US" dirty="0"/>
          </a:p>
        </p:txBody>
      </p:sp>
      <p:sp>
        <p:nvSpPr>
          <p:cNvPr id="3" name="Content Placeholder 2"/>
          <p:cNvSpPr>
            <a:spLocks noGrp="1"/>
          </p:cNvSpPr>
          <p:nvPr>
            <p:ph idx="1"/>
          </p:nvPr>
        </p:nvSpPr>
        <p:spPr/>
        <p:txBody>
          <a:bodyPr/>
          <a:lstStyle/>
          <a:p>
            <a:r>
              <a:rPr lang="en-US" dirty="0"/>
              <a:t>Udyam Registration Certificate (for MSME verification)</a:t>
            </a:r>
          </a:p>
          <a:p>
            <a:r>
              <a:rPr lang="en-US" dirty="0"/>
              <a:t>PAN, GSTIN, and Bank Account details</a:t>
            </a:r>
          </a:p>
          <a:p>
            <a:r>
              <a:rPr lang="en-US" dirty="0"/>
              <a:t>Buyer registration and authorization</a:t>
            </a:r>
          </a:p>
          <a:p>
            <a:r>
              <a:rPr lang="en-US" dirty="0"/>
              <a:t>Agreement between Buyer and Seller (if applicable)</a:t>
            </a:r>
          </a:p>
          <a:p>
            <a:pPr marL="0" indent="0">
              <a:buNone/>
            </a:pPr>
            <a:endParaRPr lang="en-US" dirty="0"/>
          </a:p>
        </p:txBody>
      </p:sp>
    </p:spTree>
    <p:extLst>
      <p:ext uri="{BB962C8B-B14F-4D97-AF65-F5344CB8AC3E}">
        <p14:creationId xmlns:p14="http://schemas.microsoft.com/office/powerpoint/2010/main" val="22178342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260" y="218940"/>
            <a:ext cx="10515600" cy="758893"/>
          </a:xfrm>
        </p:spPr>
        <p:txBody>
          <a:bodyPr/>
          <a:lstStyle/>
          <a:p>
            <a:r>
              <a:rPr lang="en-US" dirty="0"/>
              <a:t>Benefits of TReDS</a:t>
            </a:r>
          </a:p>
        </p:txBody>
      </p:sp>
      <p:sp>
        <p:nvSpPr>
          <p:cNvPr id="3" name="Content Placeholder 2"/>
          <p:cNvSpPr>
            <a:spLocks noGrp="1"/>
          </p:cNvSpPr>
          <p:nvPr>
            <p:ph idx="1"/>
          </p:nvPr>
        </p:nvSpPr>
        <p:spPr>
          <a:xfrm>
            <a:off x="851079" y="1210613"/>
            <a:ext cx="10515600" cy="5293217"/>
          </a:xfrm>
        </p:spPr>
        <p:txBody>
          <a:bodyPr>
            <a:noAutofit/>
          </a:bodyPr>
          <a:lstStyle/>
          <a:p>
            <a:pPr algn="just"/>
            <a:r>
              <a:rPr lang="en-US" sz="2000" dirty="0"/>
              <a:t>For MSMEs</a:t>
            </a:r>
          </a:p>
          <a:p>
            <a:pPr marL="971550" lvl="1" indent="-514350" algn="just">
              <a:buFont typeface="+mj-lt"/>
              <a:buAutoNum type="arabicPeriod"/>
            </a:pPr>
            <a:r>
              <a:rPr lang="en-US" sz="1600" dirty="0"/>
              <a:t>Immediate payment / liquidity against invoices</a:t>
            </a:r>
          </a:p>
          <a:p>
            <a:pPr marL="971550" lvl="1" indent="-514350" algn="just">
              <a:buFont typeface="+mj-lt"/>
              <a:buAutoNum type="arabicPeriod"/>
            </a:pPr>
            <a:r>
              <a:rPr lang="en-US" sz="1600" dirty="0"/>
              <a:t>No collateral required – financing based on buyer’s credit rating</a:t>
            </a:r>
          </a:p>
          <a:p>
            <a:pPr marL="971550" lvl="1" indent="-514350" algn="just">
              <a:buFont typeface="+mj-lt"/>
              <a:buAutoNum type="arabicPeriod"/>
            </a:pPr>
            <a:r>
              <a:rPr lang="en-US" sz="1600" dirty="0"/>
              <a:t>Lower financing cost than traditional factoring or bank loans</a:t>
            </a:r>
          </a:p>
          <a:p>
            <a:pPr marL="971550" lvl="1" indent="-514350" algn="just">
              <a:buFont typeface="+mj-lt"/>
              <a:buAutoNum type="arabicPeriod"/>
            </a:pPr>
            <a:r>
              <a:rPr lang="en-US" sz="1600" dirty="0"/>
              <a:t>Improved cash flow &amp; working capital management</a:t>
            </a:r>
          </a:p>
          <a:p>
            <a:pPr marL="971550" lvl="1" indent="-514350" algn="just">
              <a:buFont typeface="+mj-lt"/>
              <a:buAutoNum type="arabicPeriod"/>
            </a:pPr>
            <a:r>
              <a:rPr lang="en-US" sz="1600" dirty="0"/>
              <a:t>The interest cost for the initial period of 15/45 days shall be borne by the Seller. Thereafter, the Seller shall be granted an additional period of six (6) months for repayment. Any interest paid shall be borne by the Buyer.</a:t>
            </a:r>
          </a:p>
          <a:p>
            <a:pPr algn="just"/>
            <a:r>
              <a:rPr lang="en-US" sz="2400" dirty="0"/>
              <a:t>For Buyers (Corporates)</a:t>
            </a:r>
          </a:p>
          <a:p>
            <a:pPr marL="971550" lvl="1" indent="-514350" algn="just">
              <a:buFont typeface="+mj-lt"/>
              <a:buAutoNum type="arabicPeriod"/>
            </a:pPr>
            <a:r>
              <a:rPr lang="en-US" sz="1600" dirty="0"/>
              <a:t>Ensures compliance with Section 43B(h) – timely MSME payment</a:t>
            </a:r>
          </a:p>
          <a:p>
            <a:pPr marL="971550" lvl="1" indent="-514350" algn="just">
              <a:buFont typeface="+mj-lt"/>
              <a:buAutoNum type="arabicPeriod"/>
            </a:pPr>
            <a:r>
              <a:rPr lang="en-US" sz="1600" dirty="0"/>
              <a:t>Safe from disallowance of payment under Section 43B(h) by ensuring timely payments to MSMEs.</a:t>
            </a:r>
          </a:p>
          <a:p>
            <a:pPr marL="971550" lvl="1" indent="-514350" algn="just">
              <a:buFont typeface="+mj-lt"/>
              <a:buAutoNum type="arabicPeriod"/>
            </a:pPr>
            <a:r>
              <a:rPr lang="en-US" sz="1600" dirty="0"/>
              <a:t>Safe from three times interest liability under Section 16 of the MSMED Act for delayed payments.</a:t>
            </a:r>
          </a:p>
          <a:p>
            <a:pPr marL="971550" lvl="1" indent="-514350" algn="just">
              <a:buFont typeface="+mj-lt"/>
              <a:buAutoNum type="arabicPeriod"/>
            </a:pPr>
            <a:r>
              <a:rPr lang="en-US" sz="1600" dirty="0"/>
              <a:t>Safe from compounding of interest and other penal consequences by adhering to prescribed timelines.</a:t>
            </a:r>
          </a:p>
          <a:p>
            <a:pPr marL="971550" lvl="1" indent="-514350" algn="just">
              <a:buFont typeface="+mj-lt"/>
              <a:buAutoNum type="arabicPeriod"/>
            </a:pPr>
            <a:r>
              <a:rPr lang="en-US" sz="1600" dirty="0"/>
              <a:t>Timely payment safeguards the assessee from disallowance of interest under the  Income Tax Act.</a:t>
            </a:r>
          </a:p>
          <a:p>
            <a:pPr algn="just"/>
            <a:r>
              <a:rPr lang="en-US" sz="2000" dirty="0"/>
              <a:t>For Financiers</a:t>
            </a:r>
          </a:p>
          <a:p>
            <a:pPr marL="971550" lvl="1" indent="-514350" algn="just">
              <a:buFont typeface="+mj-lt"/>
              <a:buAutoNum type="arabicPeriod"/>
            </a:pPr>
            <a:r>
              <a:rPr lang="en-US" sz="1600" dirty="0"/>
              <a:t>Low-risk asset class (since buyers are large corporates/PSUs)</a:t>
            </a:r>
          </a:p>
          <a:p>
            <a:pPr marL="971550" lvl="1" indent="-514350" algn="just">
              <a:buFont typeface="+mj-lt"/>
              <a:buAutoNum type="arabicPeriod"/>
            </a:pPr>
            <a:r>
              <a:rPr lang="en-US" sz="1600" dirty="0"/>
              <a:t>Transparent auction and credit-based financing opportunity</a:t>
            </a:r>
          </a:p>
        </p:txBody>
      </p:sp>
    </p:spTree>
    <p:extLst>
      <p:ext uri="{BB962C8B-B14F-4D97-AF65-F5344CB8AC3E}">
        <p14:creationId xmlns:p14="http://schemas.microsoft.com/office/powerpoint/2010/main" val="27791517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290" y="223458"/>
            <a:ext cx="10515600" cy="819731"/>
          </a:xfrm>
        </p:spPr>
        <p:txBody>
          <a:bodyPr>
            <a:normAutofit/>
          </a:bodyPr>
          <a:lstStyle/>
          <a:p>
            <a:r>
              <a:rPr lang="en-US" sz="3200" dirty="0"/>
              <a:t>Relevance with Section 43B(h)</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10967245"/>
              </p:ext>
            </p:extLst>
          </p:nvPr>
        </p:nvGraphicFramePr>
        <p:xfrm>
          <a:off x="689018" y="937935"/>
          <a:ext cx="10515600" cy="4663440"/>
        </p:xfrm>
        <a:graphic>
          <a:graphicData uri="http://schemas.openxmlformats.org/drawingml/2006/table">
            <a:tbl>
              <a:tblPr>
                <a:tableStyleId>{BC89EF96-8CEA-46FF-86C4-4CE0E7609802}</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0">
                <a:tc>
                  <a:txBody>
                    <a:bodyPr/>
                    <a:lstStyle/>
                    <a:p>
                      <a:r>
                        <a:rPr lang="en-US" dirty="0"/>
                        <a:t>Aspect</a:t>
                      </a:r>
                    </a:p>
                  </a:txBody>
                  <a:tcPr anchor="ctr"/>
                </a:tc>
                <a:tc>
                  <a:txBody>
                    <a:bodyPr/>
                    <a:lstStyle/>
                    <a:p>
                      <a:r>
                        <a:rPr lang="en-US"/>
                        <a:t>Section 43B(h)</a:t>
                      </a:r>
                    </a:p>
                  </a:txBody>
                  <a:tcPr anchor="ctr"/>
                </a:tc>
                <a:tc>
                  <a:txBody>
                    <a:bodyPr/>
                    <a:lstStyle/>
                    <a:p>
                      <a:r>
                        <a:rPr lang="en-US" dirty="0"/>
                        <a:t>TReDS Support</a:t>
                      </a:r>
                    </a:p>
                  </a:txBody>
                  <a:tcPr anchor="ctr"/>
                </a:tc>
                <a:extLst>
                  <a:ext uri="{0D108BD9-81ED-4DB2-BD59-A6C34878D82A}">
                    <a16:rowId xmlns:a16="http://schemas.microsoft.com/office/drawing/2014/main" val="10000"/>
                  </a:ext>
                </a:extLst>
              </a:tr>
              <a:tr h="0">
                <a:tc>
                  <a:txBody>
                    <a:bodyPr/>
                    <a:lstStyle/>
                    <a:p>
                      <a:r>
                        <a:rPr lang="en-US" dirty="0"/>
                        <a:t>Objective</a:t>
                      </a:r>
                    </a:p>
                  </a:txBody>
                  <a:tcPr anchor="ctr"/>
                </a:tc>
                <a:tc>
                  <a:txBody>
                    <a:bodyPr/>
                    <a:lstStyle/>
                    <a:p>
                      <a:pPr algn="just"/>
                      <a:r>
                        <a:rPr lang="en-US" dirty="0"/>
                        <a:t>Enforce timely payments to MSMEs</a:t>
                      </a:r>
                    </a:p>
                  </a:txBody>
                  <a:tcPr anchor="ctr"/>
                </a:tc>
                <a:tc>
                  <a:txBody>
                    <a:bodyPr/>
                    <a:lstStyle/>
                    <a:p>
                      <a:pPr algn="just"/>
                      <a:r>
                        <a:rPr lang="en-US" dirty="0"/>
                        <a:t>Enables early payment through invoice discounting</a:t>
                      </a:r>
                    </a:p>
                  </a:txBody>
                  <a:tcPr anchor="ctr"/>
                </a:tc>
                <a:extLst>
                  <a:ext uri="{0D108BD9-81ED-4DB2-BD59-A6C34878D82A}">
                    <a16:rowId xmlns:a16="http://schemas.microsoft.com/office/drawing/2014/main" val="10001"/>
                  </a:ext>
                </a:extLst>
              </a:tr>
              <a:tr h="0">
                <a:tc>
                  <a:txBody>
                    <a:bodyPr/>
                    <a:lstStyle/>
                    <a:p>
                      <a:r>
                        <a:rPr lang="en-US"/>
                        <a:t>Time Limit</a:t>
                      </a:r>
                    </a:p>
                  </a:txBody>
                  <a:tcPr anchor="ctr"/>
                </a:tc>
                <a:tc>
                  <a:txBody>
                    <a:bodyPr/>
                    <a:lstStyle/>
                    <a:p>
                      <a:pPr algn="just"/>
                      <a:r>
                        <a:rPr lang="en-US" dirty="0"/>
                        <a:t>15–45 days as per MSME Act</a:t>
                      </a:r>
                    </a:p>
                  </a:txBody>
                  <a:tcPr anchor="ctr"/>
                </a:tc>
                <a:tc>
                  <a:txBody>
                    <a:bodyPr/>
                    <a:lstStyle/>
                    <a:p>
                      <a:pPr algn="just"/>
                      <a:r>
                        <a:rPr lang="en-US" dirty="0"/>
                        <a:t>TReDS allows immediate MSME funding even if buyer pays later</a:t>
                      </a:r>
                    </a:p>
                  </a:txBody>
                  <a:tcPr anchor="ctr"/>
                </a:tc>
                <a:extLst>
                  <a:ext uri="{0D108BD9-81ED-4DB2-BD59-A6C34878D82A}">
                    <a16:rowId xmlns:a16="http://schemas.microsoft.com/office/drawing/2014/main" val="10002"/>
                  </a:ext>
                </a:extLst>
              </a:tr>
              <a:tr h="0">
                <a:tc>
                  <a:txBody>
                    <a:bodyPr/>
                    <a:lstStyle/>
                    <a:p>
                      <a:r>
                        <a:rPr lang="en-US"/>
                        <a:t>Compliance Benefit</a:t>
                      </a:r>
                    </a:p>
                  </a:txBody>
                  <a:tcPr anchor="ctr"/>
                </a:tc>
                <a:tc>
                  <a:txBody>
                    <a:bodyPr/>
                    <a:lstStyle/>
                    <a:p>
                      <a:pPr algn="just"/>
                      <a:r>
                        <a:rPr lang="en-US" dirty="0"/>
                        <a:t>Avoid disallowance of expense</a:t>
                      </a:r>
                    </a:p>
                  </a:txBody>
                  <a:tcPr anchor="ctr"/>
                </a:tc>
                <a:tc>
                  <a:txBody>
                    <a:bodyPr/>
                    <a:lstStyle/>
                    <a:p>
                      <a:pPr algn="just"/>
                      <a:r>
                        <a:rPr lang="en-US" dirty="0"/>
                        <a:t>Payment through TReDS ensures compliance</a:t>
                      </a:r>
                    </a:p>
                  </a:txBody>
                  <a:tcPr anchor="ctr"/>
                </a:tc>
                <a:extLst>
                  <a:ext uri="{0D108BD9-81ED-4DB2-BD59-A6C34878D82A}">
                    <a16:rowId xmlns:a16="http://schemas.microsoft.com/office/drawing/2014/main" val="10003"/>
                  </a:ext>
                </a:extLst>
              </a:tr>
              <a:tr h="0">
                <a:tc>
                  <a:txBody>
                    <a:bodyPr/>
                    <a:lstStyle/>
                    <a:p>
                      <a:r>
                        <a:rPr lang="en-US"/>
                        <a:t>Record Keeping</a:t>
                      </a:r>
                    </a:p>
                  </a:txBody>
                  <a:tcPr anchor="ctr"/>
                </a:tc>
                <a:tc>
                  <a:txBody>
                    <a:bodyPr/>
                    <a:lstStyle/>
                    <a:p>
                      <a:pPr algn="just"/>
                      <a:r>
                        <a:rPr lang="en-US" dirty="0"/>
                        <a:t>Requires proof of payment</a:t>
                      </a:r>
                    </a:p>
                  </a:txBody>
                  <a:tcPr anchor="ctr"/>
                </a:tc>
                <a:tc>
                  <a:txBody>
                    <a:bodyPr/>
                    <a:lstStyle/>
                    <a:p>
                      <a:pPr algn="just"/>
                      <a:r>
                        <a:rPr lang="en-US" dirty="0"/>
                        <a:t>Automated, digitally verified transactions on platform</a:t>
                      </a:r>
                    </a:p>
                  </a:txBody>
                  <a:tcPr anchor="ctr"/>
                </a:tc>
                <a:extLst>
                  <a:ext uri="{0D108BD9-81ED-4DB2-BD59-A6C34878D82A}">
                    <a16:rowId xmlns:a16="http://schemas.microsoft.com/office/drawing/2014/main" val="10004"/>
                  </a:ext>
                </a:extLst>
              </a:tr>
              <a:tr h="0">
                <a:tc>
                  <a:txBody>
                    <a:bodyPr/>
                    <a:lstStyle/>
                    <a:p>
                      <a:r>
                        <a:rPr lang="en-US" dirty="0"/>
                        <a:t>Interest &amp; Repayment Structure</a:t>
                      </a:r>
                    </a:p>
                  </a:txBody>
                  <a:tcPr anchor="ctr"/>
                </a:tc>
                <a:tc>
                  <a:txBody>
                    <a:bodyPr/>
                    <a:lstStyle/>
                    <a:p>
                      <a:pPr algn="just"/>
                      <a:r>
                        <a:rPr lang="en-US" dirty="0"/>
                        <a:t>Focuses on timely payment to MSMEs; delayed payments may attract interest implications and disallowance if not paid within prescribed timelines</a:t>
                      </a:r>
                    </a:p>
                  </a:txBody>
                  <a:tcPr anchor="ctr"/>
                </a:tc>
                <a:tc>
                  <a:txBody>
                    <a:bodyPr/>
                    <a:lstStyle/>
                    <a:p>
                      <a:pPr algn="just"/>
                      <a:r>
                        <a:rPr lang="en-US" dirty="0"/>
                        <a:t>The interest cost for the initial period of 15/45 days is borne by the Seller. Thereafter, the Seller is granted an additional period of six (6) months for repayment, and any interest paid is borne by the Buyer</a:t>
                      </a:r>
                    </a:p>
                  </a:txBody>
                  <a:tcPr anchor="ctr"/>
                </a:tc>
                <a:extLst>
                  <a:ext uri="{0D108BD9-81ED-4DB2-BD59-A6C34878D82A}">
                    <a16:rowId xmlns:a16="http://schemas.microsoft.com/office/drawing/2014/main" val="10005"/>
                  </a:ext>
                </a:extLst>
              </a:tr>
            </a:tbl>
          </a:graphicData>
        </a:graphic>
      </p:graphicFrame>
      <p:sp>
        <p:nvSpPr>
          <p:cNvPr id="5" name="Rectangle 4"/>
          <p:cNvSpPr/>
          <p:nvPr/>
        </p:nvSpPr>
        <p:spPr>
          <a:xfrm>
            <a:off x="812443" y="5812629"/>
            <a:ext cx="10405055" cy="830997"/>
          </a:xfrm>
          <a:prstGeom prst="rect">
            <a:avLst/>
          </a:prstGeom>
        </p:spPr>
        <p:txBody>
          <a:bodyPr wrap="square">
            <a:spAutoFit/>
          </a:bodyPr>
          <a:lstStyle/>
          <a:p>
            <a:r>
              <a:rPr lang="en-US" sz="2400" dirty="0"/>
              <a:t>TReDS acts as a compliance tool to meet the payment timelines under Section 43B(h) while maintaining buyer liquidity.</a:t>
            </a:r>
          </a:p>
        </p:txBody>
      </p:sp>
    </p:spTree>
    <p:extLst>
      <p:ext uri="{BB962C8B-B14F-4D97-AF65-F5344CB8AC3E}">
        <p14:creationId xmlns:p14="http://schemas.microsoft.com/office/powerpoint/2010/main" val="7377269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7735" y="365125"/>
            <a:ext cx="10156064" cy="1325563"/>
          </a:xfrm>
        </p:spPr>
        <p:txBody>
          <a:bodyPr/>
          <a:lstStyle/>
          <a:p>
            <a:r>
              <a:rPr lang="en-US" dirty="0"/>
              <a:t>Test the Knowledge</a:t>
            </a:r>
          </a:p>
        </p:txBody>
      </p:sp>
      <p:sp>
        <p:nvSpPr>
          <p:cNvPr id="3" name="Content Placeholder 2"/>
          <p:cNvSpPr>
            <a:spLocks noGrp="1"/>
          </p:cNvSpPr>
          <p:nvPr>
            <p:ph idx="1"/>
          </p:nvPr>
        </p:nvSpPr>
        <p:spPr>
          <a:xfrm>
            <a:off x="1223492" y="1825625"/>
            <a:ext cx="10130307" cy="4351338"/>
          </a:xfrm>
        </p:spPr>
        <p:txBody>
          <a:bodyPr>
            <a:normAutofit fontScale="92500" lnSpcReduction="10000"/>
          </a:bodyPr>
          <a:lstStyle/>
          <a:p>
            <a:pPr marL="514350" indent="-514350">
              <a:buAutoNum type="arabicPeriod"/>
            </a:pPr>
            <a:r>
              <a:rPr lang="en-US" dirty="0"/>
              <a:t>Section 43B(h) was introduced by which legislation?</a:t>
            </a:r>
            <a:br>
              <a:rPr lang="en-US" dirty="0"/>
            </a:br>
            <a:r>
              <a:rPr lang="en-US" dirty="0"/>
              <a:t>A. Finance Act, 2022</a:t>
            </a:r>
            <a:br>
              <a:rPr lang="en-US" dirty="0"/>
            </a:br>
            <a:r>
              <a:rPr lang="en-US" dirty="0"/>
              <a:t>B. Finance Act, 2023</a:t>
            </a:r>
            <a:br>
              <a:rPr lang="en-US" dirty="0"/>
            </a:br>
            <a:r>
              <a:rPr lang="en-US" dirty="0"/>
              <a:t>C</a:t>
            </a:r>
            <a:r>
              <a:rPr lang="en-US" dirty="0">
                <a:solidFill>
                  <a:srgbClr val="FF0000"/>
                </a:solidFill>
              </a:rPr>
              <a:t>.</a:t>
            </a:r>
            <a:r>
              <a:rPr lang="en-US" dirty="0"/>
              <a:t> Finance Act, 2024</a:t>
            </a:r>
            <a:br>
              <a:rPr lang="en-US" dirty="0"/>
            </a:br>
            <a:r>
              <a:rPr lang="en-US" dirty="0"/>
              <a:t>D. Companies Act, 2013</a:t>
            </a:r>
          </a:p>
          <a:p>
            <a:pPr marL="514350" indent="-514350">
              <a:buAutoNum type="arabicPeriod"/>
            </a:pPr>
            <a:endParaRPr lang="en-US" dirty="0"/>
          </a:p>
          <a:p>
            <a:pPr marL="514350" indent="-514350">
              <a:buAutoNum type="arabicPeriod"/>
            </a:pPr>
            <a:r>
              <a:rPr lang="en-US" dirty="0"/>
              <a:t>Payment to Micro or Small Enterprises must be made within:</a:t>
            </a:r>
            <a:br>
              <a:rPr lang="en-US" dirty="0"/>
            </a:br>
            <a:r>
              <a:rPr lang="en-US" dirty="0"/>
              <a:t>A. 7 days or 30 days</a:t>
            </a:r>
            <a:br>
              <a:rPr lang="en-US" dirty="0"/>
            </a:br>
            <a:r>
              <a:rPr lang="en-US" dirty="0"/>
              <a:t>B</a:t>
            </a:r>
            <a:r>
              <a:rPr lang="en-US" dirty="0">
                <a:solidFill>
                  <a:srgbClr val="FF0000"/>
                </a:solidFill>
              </a:rPr>
              <a:t>.</a:t>
            </a:r>
            <a:r>
              <a:rPr lang="en-US" dirty="0"/>
              <a:t> 15 days or 45 days (if agreement exists)</a:t>
            </a:r>
            <a:br>
              <a:rPr lang="en-US" dirty="0"/>
            </a:br>
            <a:r>
              <a:rPr lang="en-US" dirty="0"/>
              <a:t>C. 30 days only</a:t>
            </a:r>
            <a:br>
              <a:rPr lang="en-US" dirty="0"/>
            </a:br>
            <a:r>
              <a:rPr lang="en-US" dirty="0"/>
              <a:t>D. 60 days maximum</a:t>
            </a:r>
            <a:br>
              <a:rPr lang="en-US" dirty="0"/>
            </a:br>
            <a:endParaRPr lang="en-US" dirty="0"/>
          </a:p>
        </p:txBody>
      </p:sp>
    </p:spTree>
    <p:extLst>
      <p:ext uri="{BB962C8B-B14F-4D97-AF65-F5344CB8AC3E}">
        <p14:creationId xmlns:p14="http://schemas.microsoft.com/office/powerpoint/2010/main" val="2349547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55312" y="751757"/>
            <a:ext cx="9800821" cy="4832092"/>
          </a:xfrm>
          <a:prstGeom prst="rect">
            <a:avLst/>
          </a:prstGeom>
        </p:spPr>
        <p:txBody>
          <a:bodyPr wrap="square">
            <a:spAutoFit/>
          </a:bodyPr>
          <a:lstStyle/>
          <a:p>
            <a:r>
              <a:rPr lang="en-US" sz="2800" dirty="0"/>
              <a:t>3. Traders registered under MSMED Act are:</a:t>
            </a:r>
            <a:br>
              <a:rPr lang="en-US" sz="2800" dirty="0"/>
            </a:br>
            <a:r>
              <a:rPr lang="en-US" sz="2800" dirty="0"/>
              <a:t>A. Fully covered</a:t>
            </a:r>
            <a:br>
              <a:rPr lang="en-US" sz="2800" dirty="0"/>
            </a:br>
            <a:r>
              <a:rPr lang="en-US" sz="2800" dirty="0"/>
              <a:t>B. Partially covered</a:t>
            </a:r>
            <a:br>
              <a:rPr lang="en-US" sz="2800" dirty="0"/>
            </a:br>
            <a:r>
              <a:rPr lang="en-US" sz="2800" dirty="0"/>
              <a:t>C</a:t>
            </a:r>
            <a:r>
              <a:rPr lang="en-US" sz="2800" dirty="0">
                <a:solidFill>
                  <a:srgbClr val="FF0000"/>
                </a:solidFill>
              </a:rPr>
              <a:t>.</a:t>
            </a:r>
            <a:r>
              <a:rPr lang="en-US" sz="2800" dirty="0"/>
              <a:t> Excluded from applicability</a:t>
            </a:r>
            <a:br>
              <a:rPr lang="en-US" sz="2800" dirty="0"/>
            </a:br>
            <a:r>
              <a:rPr lang="en-US" sz="2800" dirty="0"/>
              <a:t>D. Covered only for interest</a:t>
            </a:r>
          </a:p>
          <a:p>
            <a:endParaRPr lang="en-US" sz="2800" dirty="0"/>
          </a:p>
          <a:p>
            <a:r>
              <a:rPr lang="en-US" sz="2800" dirty="0"/>
              <a:t>4. Interest rate on delayed MSME payment under MSMED Act is:</a:t>
            </a:r>
            <a:br>
              <a:rPr lang="en-US" sz="2800" dirty="0"/>
            </a:br>
            <a:r>
              <a:rPr lang="en-US" sz="2800" dirty="0"/>
              <a:t>A. RBI Repo Rate</a:t>
            </a:r>
            <a:br>
              <a:rPr lang="en-US" sz="2800" dirty="0"/>
            </a:br>
            <a:r>
              <a:rPr lang="en-US" sz="2800" dirty="0"/>
              <a:t>B. Repo Rate + 2%</a:t>
            </a:r>
            <a:br>
              <a:rPr lang="en-US" sz="2800" dirty="0"/>
            </a:br>
            <a:r>
              <a:rPr lang="en-US" sz="2800" dirty="0"/>
              <a:t>C. 2× Repo Rate</a:t>
            </a:r>
            <a:br>
              <a:rPr lang="en-US" sz="2800" dirty="0"/>
            </a:br>
            <a:r>
              <a:rPr lang="en-US" sz="2800" dirty="0"/>
              <a:t>D</a:t>
            </a:r>
            <a:r>
              <a:rPr lang="en-US" sz="2800" dirty="0">
                <a:solidFill>
                  <a:srgbClr val="FF0000"/>
                </a:solidFill>
              </a:rPr>
              <a:t>.</a:t>
            </a:r>
            <a:r>
              <a:rPr lang="en-US" sz="2800" dirty="0"/>
              <a:t> 3× Repo Rate (compounded monthly)</a:t>
            </a:r>
          </a:p>
        </p:txBody>
      </p:sp>
    </p:spTree>
    <p:extLst>
      <p:ext uri="{BB962C8B-B14F-4D97-AF65-F5344CB8AC3E}">
        <p14:creationId xmlns:p14="http://schemas.microsoft.com/office/powerpoint/2010/main" val="27758112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545465" y="833952"/>
            <a:ext cx="9343622" cy="4351338"/>
          </a:xfrm>
        </p:spPr>
        <p:txBody>
          <a:bodyPr>
            <a:noAutofit/>
          </a:bodyPr>
          <a:lstStyle/>
          <a:p>
            <a:pPr marL="0" indent="0">
              <a:buNone/>
            </a:pPr>
            <a:r>
              <a:rPr lang="en-US" dirty="0"/>
              <a:t>5. TReDS platform is regulated by:</a:t>
            </a:r>
            <a:br>
              <a:rPr lang="en-US" dirty="0"/>
            </a:br>
            <a:r>
              <a:rPr lang="en-US" dirty="0"/>
              <a:t>A. SEBI</a:t>
            </a:r>
            <a:br>
              <a:rPr lang="en-US" dirty="0"/>
            </a:br>
            <a:r>
              <a:rPr lang="en-US" dirty="0"/>
              <a:t>B</a:t>
            </a:r>
            <a:r>
              <a:rPr lang="en-US" dirty="0">
                <a:solidFill>
                  <a:srgbClr val="FF0000"/>
                </a:solidFill>
              </a:rPr>
              <a:t>.</a:t>
            </a:r>
            <a:r>
              <a:rPr lang="en-US" dirty="0"/>
              <a:t> RBI</a:t>
            </a:r>
            <a:br>
              <a:rPr lang="en-US" dirty="0"/>
            </a:br>
            <a:r>
              <a:rPr lang="en-US" dirty="0"/>
              <a:t>C. MCA</a:t>
            </a:r>
            <a:br>
              <a:rPr lang="en-US" dirty="0"/>
            </a:br>
            <a:r>
              <a:rPr lang="en-US" dirty="0"/>
              <a:t>D. CBDT</a:t>
            </a:r>
          </a:p>
          <a:p>
            <a:pPr marL="0" indent="0">
              <a:buNone/>
            </a:pPr>
            <a:endParaRPr lang="en-US" dirty="0"/>
          </a:p>
          <a:p>
            <a:pPr marL="0" indent="0">
              <a:buNone/>
            </a:pPr>
            <a:r>
              <a:rPr lang="en-US" dirty="0"/>
              <a:t>6. Interest payable on delayed payment to MSME is:</a:t>
            </a:r>
            <a:br>
              <a:rPr lang="en-US" dirty="0"/>
            </a:br>
            <a:r>
              <a:rPr lang="en-US" dirty="0"/>
              <a:t>A. Deductible expense</a:t>
            </a:r>
            <a:br>
              <a:rPr lang="en-US" dirty="0"/>
            </a:br>
            <a:r>
              <a:rPr lang="en-US" dirty="0"/>
              <a:t>B. Deductible after 6 months</a:t>
            </a:r>
            <a:br>
              <a:rPr lang="en-US" dirty="0"/>
            </a:br>
            <a:r>
              <a:rPr lang="en-US" dirty="0"/>
              <a:t>C</a:t>
            </a:r>
            <a:r>
              <a:rPr lang="en-US" dirty="0">
                <a:solidFill>
                  <a:srgbClr val="FF0000"/>
                </a:solidFill>
              </a:rPr>
              <a:t>. </a:t>
            </a:r>
            <a:r>
              <a:rPr lang="en-US" dirty="0"/>
              <a:t>Not allowable as deduction</a:t>
            </a:r>
            <a:br>
              <a:rPr lang="en-US" dirty="0"/>
            </a:br>
            <a:r>
              <a:rPr lang="en-US" dirty="0"/>
              <a:t>D. Allowed if agreement exists</a:t>
            </a:r>
          </a:p>
        </p:txBody>
      </p:sp>
    </p:spTree>
    <p:extLst>
      <p:ext uri="{BB962C8B-B14F-4D97-AF65-F5344CB8AC3E}">
        <p14:creationId xmlns:p14="http://schemas.microsoft.com/office/powerpoint/2010/main" val="14961025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a:t>
            </a:r>
          </a:p>
        </p:txBody>
      </p:sp>
      <p:sp>
        <p:nvSpPr>
          <p:cNvPr id="3" name="Content Placeholder 2"/>
          <p:cNvSpPr>
            <a:spLocks noGrp="1"/>
          </p:cNvSpPr>
          <p:nvPr>
            <p:ph idx="1"/>
          </p:nvPr>
        </p:nvSpPr>
        <p:spPr/>
        <p:txBody>
          <a:bodyPr/>
          <a:lstStyle/>
          <a:p>
            <a:pPr marL="0" indent="0">
              <a:buNone/>
            </a:pPr>
            <a:r>
              <a:rPr lang="en-US" b="1" dirty="0"/>
              <a:t>Company Details</a:t>
            </a:r>
          </a:p>
          <a:p>
            <a:r>
              <a:rPr lang="en-US" b="1" dirty="0"/>
              <a:t>ABC Manufacturing Pvt. Ltd.</a:t>
            </a:r>
          </a:p>
          <a:p>
            <a:r>
              <a:rPr lang="en-US" dirty="0"/>
              <a:t>Engaged in manufacturing business. </a:t>
            </a:r>
          </a:p>
          <a:p>
            <a:r>
              <a:rPr lang="en-US" dirty="0"/>
              <a:t>Following mercantile system of accounting. </a:t>
            </a:r>
          </a:p>
          <a:p>
            <a:r>
              <a:rPr lang="en-US" dirty="0"/>
              <a:t>Subject to tax audit under Section 44AB. </a:t>
            </a:r>
          </a:p>
          <a:p>
            <a:r>
              <a:rPr lang="en-US" dirty="0"/>
              <a:t>During FY 2025-26, company purchased goods from various suppliers including MSMEs.</a:t>
            </a:r>
          </a:p>
          <a:p>
            <a:pPr marL="0" indent="0">
              <a:buNone/>
            </a:pPr>
            <a:endParaRPr lang="en-US" dirty="0"/>
          </a:p>
        </p:txBody>
      </p:sp>
    </p:spTree>
    <p:extLst>
      <p:ext uri="{BB962C8B-B14F-4D97-AF65-F5344CB8AC3E}">
        <p14:creationId xmlns:p14="http://schemas.microsoft.com/office/powerpoint/2010/main" val="37595865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84007" y="526892"/>
            <a:ext cx="2619243" cy="584775"/>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sz="3200" dirty="0"/>
              <a:t>Vendor Details</a:t>
            </a:r>
          </a:p>
        </p:txBody>
      </p:sp>
      <p:graphicFrame>
        <p:nvGraphicFramePr>
          <p:cNvPr id="5" name="Table 4"/>
          <p:cNvGraphicFramePr>
            <a:graphicFrameLocks noGrp="1"/>
          </p:cNvGraphicFramePr>
          <p:nvPr>
            <p:extLst>
              <p:ext uri="{D42A27DB-BD31-4B8C-83A1-F6EECF244321}">
                <p14:modId xmlns:p14="http://schemas.microsoft.com/office/powerpoint/2010/main" val="1857168215"/>
              </p:ext>
            </p:extLst>
          </p:nvPr>
        </p:nvGraphicFramePr>
        <p:xfrm>
          <a:off x="541986" y="1232336"/>
          <a:ext cx="10515600" cy="1828800"/>
        </p:xfrm>
        <a:graphic>
          <a:graphicData uri="http://schemas.openxmlformats.org/drawingml/2006/table">
            <a:tbl>
              <a:tblPr>
                <a:tableStyleId>{BC89EF96-8CEA-46FF-86C4-4CE0E7609802}</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0">
                <a:tc>
                  <a:txBody>
                    <a:bodyPr/>
                    <a:lstStyle/>
                    <a:p>
                      <a:r>
                        <a:rPr lang="en-US" dirty="0"/>
                        <a:t>Vendor</a:t>
                      </a:r>
                    </a:p>
                  </a:txBody>
                  <a:tcPr anchor="ctr"/>
                </a:tc>
                <a:tc>
                  <a:txBody>
                    <a:bodyPr/>
                    <a:lstStyle/>
                    <a:p>
                      <a:r>
                        <a:rPr lang="en-US"/>
                        <a:t>MSME Status</a:t>
                      </a:r>
                    </a:p>
                  </a:txBody>
                  <a:tcPr anchor="ctr"/>
                </a:tc>
                <a:tc>
                  <a:txBody>
                    <a:bodyPr/>
                    <a:lstStyle/>
                    <a:p>
                      <a:r>
                        <a:rPr lang="en-US"/>
                        <a:t>Type</a:t>
                      </a:r>
                    </a:p>
                  </a:txBody>
                  <a:tcPr anchor="ctr"/>
                </a:tc>
                <a:extLst>
                  <a:ext uri="{0D108BD9-81ED-4DB2-BD59-A6C34878D82A}">
                    <a16:rowId xmlns:a16="http://schemas.microsoft.com/office/drawing/2014/main" val="10000"/>
                  </a:ext>
                </a:extLst>
              </a:tr>
              <a:tr h="0">
                <a:tc>
                  <a:txBody>
                    <a:bodyPr/>
                    <a:lstStyle/>
                    <a:p>
                      <a:r>
                        <a:rPr lang="en-US" dirty="0"/>
                        <a:t>M/s Alpha Tools</a:t>
                      </a:r>
                    </a:p>
                  </a:txBody>
                  <a:tcPr anchor="ctr"/>
                </a:tc>
                <a:tc>
                  <a:txBody>
                    <a:bodyPr/>
                    <a:lstStyle/>
                    <a:p>
                      <a:r>
                        <a:rPr lang="en-US"/>
                        <a:t>Registered MSME</a:t>
                      </a:r>
                    </a:p>
                  </a:txBody>
                  <a:tcPr anchor="ctr"/>
                </a:tc>
                <a:tc>
                  <a:txBody>
                    <a:bodyPr/>
                    <a:lstStyle/>
                    <a:p>
                      <a:r>
                        <a:rPr lang="en-US"/>
                        <a:t>Micro Enterprise</a:t>
                      </a:r>
                    </a:p>
                  </a:txBody>
                  <a:tcPr anchor="ctr"/>
                </a:tc>
                <a:extLst>
                  <a:ext uri="{0D108BD9-81ED-4DB2-BD59-A6C34878D82A}">
                    <a16:rowId xmlns:a16="http://schemas.microsoft.com/office/drawing/2014/main" val="10001"/>
                  </a:ext>
                </a:extLst>
              </a:tr>
              <a:tr h="0">
                <a:tc>
                  <a:txBody>
                    <a:bodyPr/>
                    <a:lstStyle/>
                    <a:p>
                      <a:r>
                        <a:rPr lang="en-US"/>
                        <a:t>M/s Beta Components</a:t>
                      </a:r>
                    </a:p>
                  </a:txBody>
                  <a:tcPr anchor="ctr"/>
                </a:tc>
                <a:tc>
                  <a:txBody>
                    <a:bodyPr/>
                    <a:lstStyle/>
                    <a:p>
                      <a:r>
                        <a:rPr lang="en-US"/>
                        <a:t>Registered MSME</a:t>
                      </a:r>
                    </a:p>
                  </a:txBody>
                  <a:tcPr anchor="ctr"/>
                </a:tc>
                <a:tc>
                  <a:txBody>
                    <a:bodyPr/>
                    <a:lstStyle/>
                    <a:p>
                      <a:r>
                        <a:rPr lang="en-US"/>
                        <a:t>Small Enterprise</a:t>
                      </a:r>
                    </a:p>
                  </a:txBody>
                  <a:tcPr anchor="ctr"/>
                </a:tc>
                <a:extLst>
                  <a:ext uri="{0D108BD9-81ED-4DB2-BD59-A6C34878D82A}">
                    <a16:rowId xmlns:a16="http://schemas.microsoft.com/office/drawing/2014/main" val="10002"/>
                  </a:ext>
                </a:extLst>
              </a:tr>
              <a:tr h="0">
                <a:tc>
                  <a:txBody>
                    <a:bodyPr/>
                    <a:lstStyle/>
                    <a:p>
                      <a:r>
                        <a:rPr lang="en-US"/>
                        <a:t>M/s Gamma Traders</a:t>
                      </a:r>
                    </a:p>
                  </a:txBody>
                  <a:tcPr anchor="ctr"/>
                </a:tc>
                <a:tc>
                  <a:txBody>
                    <a:bodyPr/>
                    <a:lstStyle/>
                    <a:p>
                      <a:r>
                        <a:rPr lang="en-US"/>
                        <a:t>Registered MSME</a:t>
                      </a:r>
                    </a:p>
                  </a:txBody>
                  <a:tcPr anchor="ctr"/>
                </a:tc>
                <a:tc>
                  <a:txBody>
                    <a:bodyPr/>
                    <a:lstStyle/>
                    <a:p>
                      <a:r>
                        <a:rPr lang="en-US"/>
                        <a:t>Medium Enterprise</a:t>
                      </a:r>
                    </a:p>
                  </a:txBody>
                  <a:tcPr anchor="ctr"/>
                </a:tc>
                <a:extLst>
                  <a:ext uri="{0D108BD9-81ED-4DB2-BD59-A6C34878D82A}">
                    <a16:rowId xmlns:a16="http://schemas.microsoft.com/office/drawing/2014/main" val="10003"/>
                  </a:ext>
                </a:extLst>
              </a:tr>
              <a:tr h="0">
                <a:tc>
                  <a:txBody>
                    <a:bodyPr/>
                    <a:lstStyle/>
                    <a:p>
                      <a:r>
                        <a:rPr lang="en-US"/>
                        <a:t>M/s Delta Metals</a:t>
                      </a:r>
                    </a:p>
                  </a:txBody>
                  <a:tcPr anchor="ctr"/>
                </a:tc>
                <a:tc>
                  <a:txBody>
                    <a:bodyPr/>
                    <a:lstStyle/>
                    <a:p>
                      <a:r>
                        <a:rPr lang="en-US"/>
                        <a:t>Non-MSME</a:t>
                      </a:r>
                    </a:p>
                  </a:txBody>
                  <a:tcPr anchor="ctr"/>
                </a:tc>
                <a:tc>
                  <a:txBody>
                    <a:bodyPr/>
                    <a:lstStyle/>
                    <a:p>
                      <a:r>
                        <a:rPr lang="en-US" dirty="0"/>
                        <a:t>Regular Supplier</a:t>
                      </a:r>
                    </a:p>
                  </a:txBody>
                  <a:tcPr anchor="ctr"/>
                </a:tc>
                <a:extLst>
                  <a:ext uri="{0D108BD9-81ED-4DB2-BD59-A6C34878D82A}">
                    <a16:rowId xmlns:a16="http://schemas.microsoft.com/office/drawing/2014/main" val="10004"/>
                  </a:ext>
                </a:extLst>
              </a:tr>
            </a:tbl>
          </a:graphicData>
        </a:graphic>
      </p:graphicFrame>
      <p:sp>
        <p:nvSpPr>
          <p:cNvPr id="6" name="Rectangle 5"/>
          <p:cNvSpPr/>
          <p:nvPr/>
        </p:nvSpPr>
        <p:spPr>
          <a:xfrm>
            <a:off x="950885" y="3429000"/>
            <a:ext cx="3129575"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dirty="0"/>
              <a:t>Transactions During FY 2025-26</a:t>
            </a:r>
          </a:p>
        </p:txBody>
      </p:sp>
      <p:graphicFrame>
        <p:nvGraphicFramePr>
          <p:cNvPr id="7" name="Table 6"/>
          <p:cNvGraphicFramePr>
            <a:graphicFrameLocks noGrp="1"/>
          </p:cNvGraphicFramePr>
          <p:nvPr>
            <p:extLst>
              <p:ext uri="{D42A27DB-BD31-4B8C-83A1-F6EECF244321}">
                <p14:modId xmlns:p14="http://schemas.microsoft.com/office/powerpoint/2010/main" val="194114058"/>
              </p:ext>
            </p:extLst>
          </p:nvPr>
        </p:nvGraphicFramePr>
        <p:xfrm>
          <a:off x="529107" y="4001294"/>
          <a:ext cx="10515600" cy="1828800"/>
        </p:xfrm>
        <a:graphic>
          <a:graphicData uri="http://schemas.openxmlformats.org/drawingml/2006/table">
            <a:tbl>
              <a:tblPr>
                <a:tableStyleId>{BC89EF96-8CEA-46FF-86C4-4CE0E7609802}</a:tableStyleId>
              </a:tblPr>
              <a:tblGrid>
                <a:gridCol w="2103120">
                  <a:extLst>
                    <a:ext uri="{9D8B030D-6E8A-4147-A177-3AD203B41FA5}">
                      <a16:colId xmlns:a16="http://schemas.microsoft.com/office/drawing/2014/main" val="20000"/>
                    </a:ext>
                  </a:extLst>
                </a:gridCol>
                <a:gridCol w="2103120">
                  <a:extLst>
                    <a:ext uri="{9D8B030D-6E8A-4147-A177-3AD203B41FA5}">
                      <a16:colId xmlns:a16="http://schemas.microsoft.com/office/drawing/2014/main" val="20001"/>
                    </a:ext>
                  </a:extLst>
                </a:gridCol>
                <a:gridCol w="2103120">
                  <a:extLst>
                    <a:ext uri="{9D8B030D-6E8A-4147-A177-3AD203B41FA5}">
                      <a16:colId xmlns:a16="http://schemas.microsoft.com/office/drawing/2014/main" val="20002"/>
                    </a:ext>
                  </a:extLst>
                </a:gridCol>
                <a:gridCol w="2103120">
                  <a:extLst>
                    <a:ext uri="{9D8B030D-6E8A-4147-A177-3AD203B41FA5}">
                      <a16:colId xmlns:a16="http://schemas.microsoft.com/office/drawing/2014/main" val="20003"/>
                    </a:ext>
                  </a:extLst>
                </a:gridCol>
                <a:gridCol w="2103120">
                  <a:extLst>
                    <a:ext uri="{9D8B030D-6E8A-4147-A177-3AD203B41FA5}">
                      <a16:colId xmlns:a16="http://schemas.microsoft.com/office/drawing/2014/main" val="20004"/>
                    </a:ext>
                  </a:extLst>
                </a:gridCol>
              </a:tblGrid>
              <a:tr h="0">
                <a:tc>
                  <a:txBody>
                    <a:bodyPr/>
                    <a:lstStyle/>
                    <a:p>
                      <a:r>
                        <a:rPr lang="en-US"/>
                        <a:t>Vendor</a:t>
                      </a:r>
                    </a:p>
                  </a:txBody>
                  <a:tcPr anchor="ctr"/>
                </a:tc>
                <a:tc>
                  <a:txBody>
                    <a:bodyPr/>
                    <a:lstStyle/>
                    <a:p>
                      <a:r>
                        <a:rPr lang="en-US"/>
                        <a:t>Invoice Date</a:t>
                      </a:r>
                    </a:p>
                  </a:txBody>
                  <a:tcPr anchor="ctr"/>
                </a:tc>
                <a:tc>
                  <a:txBody>
                    <a:bodyPr/>
                    <a:lstStyle/>
                    <a:p>
                      <a:r>
                        <a:rPr lang="en-US"/>
                        <a:t>Amount</a:t>
                      </a:r>
                    </a:p>
                  </a:txBody>
                  <a:tcPr anchor="ctr"/>
                </a:tc>
                <a:tc>
                  <a:txBody>
                    <a:bodyPr/>
                    <a:lstStyle/>
                    <a:p>
                      <a:r>
                        <a:rPr lang="en-US"/>
                        <a:t>Payment Terms</a:t>
                      </a:r>
                    </a:p>
                  </a:txBody>
                  <a:tcPr anchor="ctr"/>
                </a:tc>
                <a:tc>
                  <a:txBody>
                    <a:bodyPr/>
                    <a:lstStyle/>
                    <a:p>
                      <a:r>
                        <a:rPr lang="en-US"/>
                        <a:t>Payment Date</a:t>
                      </a:r>
                    </a:p>
                  </a:txBody>
                  <a:tcPr anchor="ctr"/>
                </a:tc>
                <a:extLst>
                  <a:ext uri="{0D108BD9-81ED-4DB2-BD59-A6C34878D82A}">
                    <a16:rowId xmlns:a16="http://schemas.microsoft.com/office/drawing/2014/main" val="10000"/>
                  </a:ext>
                </a:extLst>
              </a:tr>
              <a:tr h="0">
                <a:tc>
                  <a:txBody>
                    <a:bodyPr/>
                    <a:lstStyle/>
                    <a:p>
                      <a:r>
                        <a:rPr lang="en-US"/>
                        <a:t>Alpha Tools</a:t>
                      </a:r>
                    </a:p>
                  </a:txBody>
                  <a:tcPr anchor="ctr"/>
                </a:tc>
                <a:tc>
                  <a:txBody>
                    <a:bodyPr/>
                    <a:lstStyle/>
                    <a:p>
                      <a:r>
                        <a:rPr lang="en-US"/>
                        <a:t>10 Feb 2026</a:t>
                      </a:r>
                    </a:p>
                  </a:txBody>
                  <a:tcPr anchor="ctr"/>
                </a:tc>
                <a:tc>
                  <a:txBody>
                    <a:bodyPr/>
                    <a:lstStyle/>
                    <a:p>
                      <a:r>
                        <a:rPr lang="en-US"/>
                        <a:t>₹5,00,000</a:t>
                      </a:r>
                    </a:p>
                  </a:txBody>
                  <a:tcPr anchor="ctr"/>
                </a:tc>
                <a:tc>
                  <a:txBody>
                    <a:bodyPr/>
                    <a:lstStyle/>
                    <a:p>
                      <a:r>
                        <a:rPr lang="en-US"/>
                        <a:t>45 Days</a:t>
                      </a:r>
                    </a:p>
                  </a:txBody>
                  <a:tcPr anchor="ctr"/>
                </a:tc>
                <a:tc>
                  <a:txBody>
                    <a:bodyPr/>
                    <a:lstStyle/>
                    <a:p>
                      <a:r>
                        <a:rPr lang="en-US"/>
                        <a:t>20 Mar 2026</a:t>
                      </a:r>
                    </a:p>
                  </a:txBody>
                  <a:tcPr anchor="ctr"/>
                </a:tc>
                <a:extLst>
                  <a:ext uri="{0D108BD9-81ED-4DB2-BD59-A6C34878D82A}">
                    <a16:rowId xmlns:a16="http://schemas.microsoft.com/office/drawing/2014/main" val="10001"/>
                  </a:ext>
                </a:extLst>
              </a:tr>
              <a:tr h="0">
                <a:tc>
                  <a:txBody>
                    <a:bodyPr/>
                    <a:lstStyle/>
                    <a:p>
                      <a:r>
                        <a:rPr lang="en-US"/>
                        <a:t>Beta Components</a:t>
                      </a:r>
                    </a:p>
                  </a:txBody>
                  <a:tcPr anchor="ctr"/>
                </a:tc>
                <a:tc>
                  <a:txBody>
                    <a:bodyPr/>
                    <a:lstStyle/>
                    <a:p>
                      <a:r>
                        <a:rPr lang="en-US"/>
                        <a:t>15 Feb 2026</a:t>
                      </a:r>
                    </a:p>
                  </a:txBody>
                  <a:tcPr anchor="ctr"/>
                </a:tc>
                <a:tc>
                  <a:txBody>
                    <a:bodyPr/>
                    <a:lstStyle/>
                    <a:p>
                      <a:r>
                        <a:rPr lang="en-US"/>
                        <a:t>₹8,00,000</a:t>
                      </a:r>
                    </a:p>
                  </a:txBody>
                  <a:tcPr anchor="ctr"/>
                </a:tc>
                <a:tc>
                  <a:txBody>
                    <a:bodyPr/>
                    <a:lstStyle/>
                    <a:p>
                      <a:r>
                        <a:rPr lang="en-US"/>
                        <a:t>45 Days</a:t>
                      </a:r>
                    </a:p>
                  </a:txBody>
                  <a:tcPr anchor="ctr"/>
                </a:tc>
                <a:tc>
                  <a:txBody>
                    <a:bodyPr/>
                    <a:lstStyle/>
                    <a:p>
                      <a:r>
                        <a:rPr lang="en-US"/>
                        <a:t>30 Jun 2026</a:t>
                      </a:r>
                    </a:p>
                  </a:txBody>
                  <a:tcPr anchor="ctr"/>
                </a:tc>
                <a:extLst>
                  <a:ext uri="{0D108BD9-81ED-4DB2-BD59-A6C34878D82A}">
                    <a16:rowId xmlns:a16="http://schemas.microsoft.com/office/drawing/2014/main" val="10002"/>
                  </a:ext>
                </a:extLst>
              </a:tr>
              <a:tr h="0">
                <a:tc>
                  <a:txBody>
                    <a:bodyPr/>
                    <a:lstStyle/>
                    <a:p>
                      <a:r>
                        <a:rPr lang="en-US"/>
                        <a:t>Gamma Traders</a:t>
                      </a:r>
                    </a:p>
                  </a:txBody>
                  <a:tcPr anchor="ctr"/>
                </a:tc>
                <a:tc>
                  <a:txBody>
                    <a:bodyPr/>
                    <a:lstStyle/>
                    <a:p>
                      <a:r>
                        <a:rPr lang="en-US"/>
                        <a:t>20 Feb 2026</a:t>
                      </a:r>
                    </a:p>
                  </a:txBody>
                  <a:tcPr anchor="ctr"/>
                </a:tc>
                <a:tc>
                  <a:txBody>
                    <a:bodyPr/>
                    <a:lstStyle/>
                    <a:p>
                      <a:r>
                        <a:rPr lang="en-US"/>
                        <a:t>₹4,00,000</a:t>
                      </a:r>
                    </a:p>
                  </a:txBody>
                  <a:tcPr anchor="ctr"/>
                </a:tc>
                <a:tc>
                  <a:txBody>
                    <a:bodyPr/>
                    <a:lstStyle/>
                    <a:p>
                      <a:r>
                        <a:rPr lang="en-US"/>
                        <a:t>60 Days</a:t>
                      </a:r>
                    </a:p>
                  </a:txBody>
                  <a:tcPr anchor="ctr"/>
                </a:tc>
                <a:tc>
                  <a:txBody>
                    <a:bodyPr/>
                    <a:lstStyle/>
                    <a:p>
                      <a:r>
                        <a:rPr lang="en-US"/>
                        <a:t>15 Jul 2026</a:t>
                      </a:r>
                    </a:p>
                  </a:txBody>
                  <a:tcPr anchor="ctr"/>
                </a:tc>
                <a:extLst>
                  <a:ext uri="{0D108BD9-81ED-4DB2-BD59-A6C34878D82A}">
                    <a16:rowId xmlns:a16="http://schemas.microsoft.com/office/drawing/2014/main" val="10003"/>
                  </a:ext>
                </a:extLst>
              </a:tr>
              <a:tr h="0">
                <a:tc>
                  <a:txBody>
                    <a:bodyPr/>
                    <a:lstStyle/>
                    <a:p>
                      <a:r>
                        <a:rPr lang="en-US"/>
                        <a:t>Delta Metals</a:t>
                      </a:r>
                    </a:p>
                  </a:txBody>
                  <a:tcPr anchor="ctr"/>
                </a:tc>
                <a:tc>
                  <a:txBody>
                    <a:bodyPr/>
                    <a:lstStyle/>
                    <a:p>
                      <a:r>
                        <a:rPr lang="en-US" dirty="0"/>
                        <a:t>25 Feb 2026</a:t>
                      </a:r>
                    </a:p>
                  </a:txBody>
                  <a:tcPr anchor="ctr"/>
                </a:tc>
                <a:tc>
                  <a:txBody>
                    <a:bodyPr/>
                    <a:lstStyle/>
                    <a:p>
                      <a:r>
                        <a:rPr lang="en-US"/>
                        <a:t>₹6,00,000</a:t>
                      </a:r>
                    </a:p>
                  </a:txBody>
                  <a:tcPr anchor="ctr"/>
                </a:tc>
                <a:tc>
                  <a:txBody>
                    <a:bodyPr/>
                    <a:lstStyle/>
                    <a:p>
                      <a:r>
                        <a:rPr lang="en-US"/>
                        <a:t>90 Days</a:t>
                      </a:r>
                    </a:p>
                  </a:txBody>
                  <a:tcPr anchor="ctr"/>
                </a:tc>
                <a:tc>
                  <a:txBody>
                    <a:bodyPr/>
                    <a:lstStyle/>
                    <a:p>
                      <a:r>
                        <a:rPr lang="en-US" dirty="0"/>
                        <a:t>Outstanding</a:t>
                      </a: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203164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3553" y="320830"/>
            <a:ext cx="8996965"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1 – Identify Applicability of Section 43B(h)</a:t>
            </a:r>
          </a:p>
        </p:txBody>
      </p:sp>
      <p:graphicFrame>
        <p:nvGraphicFramePr>
          <p:cNvPr id="3" name="Table 2"/>
          <p:cNvGraphicFramePr>
            <a:graphicFrameLocks noGrp="1"/>
          </p:cNvGraphicFramePr>
          <p:nvPr>
            <p:extLst>
              <p:ext uri="{D42A27DB-BD31-4B8C-83A1-F6EECF244321}">
                <p14:modId xmlns:p14="http://schemas.microsoft.com/office/powerpoint/2010/main" val="1086022837"/>
              </p:ext>
            </p:extLst>
          </p:nvPr>
        </p:nvGraphicFramePr>
        <p:xfrm>
          <a:off x="623553" y="1361125"/>
          <a:ext cx="10515600" cy="1828800"/>
        </p:xfrm>
        <a:graphic>
          <a:graphicData uri="http://schemas.openxmlformats.org/drawingml/2006/table">
            <a:tbl>
              <a:tblPr>
                <a:tableStyleId>{BC89EF96-8CEA-46FF-86C4-4CE0E7609802}</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0">
                <a:tc>
                  <a:txBody>
                    <a:bodyPr/>
                    <a:lstStyle/>
                    <a:p>
                      <a:r>
                        <a:rPr lang="en-US" dirty="0"/>
                        <a:t>Vendor</a:t>
                      </a:r>
                    </a:p>
                  </a:txBody>
                  <a:tcPr anchor="ctr"/>
                </a:tc>
                <a:tc>
                  <a:txBody>
                    <a:bodyPr/>
                    <a:lstStyle/>
                    <a:p>
                      <a:r>
                        <a:rPr lang="en-US"/>
                        <a:t>Covered u/s 43B(h)?</a:t>
                      </a:r>
                    </a:p>
                  </a:txBody>
                  <a:tcPr anchor="ctr"/>
                </a:tc>
                <a:tc>
                  <a:txBody>
                    <a:bodyPr/>
                    <a:lstStyle/>
                    <a:p>
                      <a:r>
                        <a:rPr lang="en-US"/>
                        <a:t>Reason</a:t>
                      </a:r>
                    </a:p>
                  </a:txBody>
                  <a:tcPr anchor="ctr"/>
                </a:tc>
                <a:extLst>
                  <a:ext uri="{0D108BD9-81ED-4DB2-BD59-A6C34878D82A}">
                    <a16:rowId xmlns:a16="http://schemas.microsoft.com/office/drawing/2014/main" val="10000"/>
                  </a:ext>
                </a:extLst>
              </a:tr>
              <a:tr h="0">
                <a:tc>
                  <a:txBody>
                    <a:bodyPr/>
                    <a:lstStyle/>
                    <a:p>
                      <a:r>
                        <a:rPr lang="en-US" dirty="0"/>
                        <a:t>Alpha Tools</a:t>
                      </a:r>
                    </a:p>
                  </a:txBody>
                  <a:tcPr anchor="ctr"/>
                </a:tc>
                <a:tc>
                  <a:txBody>
                    <a:bodyPr/>
                    <a:lstStyle/>
                    <a:p>
                      <a:r>
                        <a:rPr lang="en-US"/>
                        <a:t>Yes</a:t>
                      </a:r>
                    </a:p>
                  </a:txBody>
                  <a:tcPr anchor="ctr"/>
                </a:tc>
                <a:tc>
                  <a:txBody>
                    <a:bodyPr/>
                    <a:lstStyle/>
                    <a:p>
                      <a:r>
                        <a:rPr lang="en-US"/>
                        <a:t>Micro Enterprise</a:t>
                      </a:r>
                    </a:p>
                  </a:txBody>
                  <a:tcPr anchor="ctr"/>
                </a:tc>
                <a:extLst>
                  <a:ext uri="{0D108BD9-81ED-4DB2-BD59-A6C34878D82A}">
                    <a16:rowId xmlns:a16="http://schemas.microsoft.com/office/drawing/2014/main" val="10001"/>
                  </a:ext>
                </a:extLst>
              </a:tr>
              <a:tr h="0">
                <a:tc>
                  <a:txBody>
                    <a:bodyPr/>
                    <a:lstStyle/>
                    <a:p>
                      <a:r>
                        <a:rPr lang="en-US"/>
                        <a:t>Beta Components</a:t>
                      </a:r>
                    </a:p>
                  </a:txBody>
                  <a:tcPr anchor="ctr"/>
                </a:tc>
                <a:tc>
                  <a:txBody>
                    <a:bodyPr/>
                    <a:lstStyle/>
                    <a:p>
                      <a:r>
                        <a:rPr lang="en-US"/>
                        <a:t>Yes</a:t>
                      </a:r>
                    </a:p>
                  </a:txBody>
                  <a:tcPr anchor="ctr"/>
                </a:tc>
                <a:tc>
                  <a:txBody>
                    <a:bodyPr/>
                    <a:lstStyle/>
                    <a:p>
                      <a:r>
                        <a:rPr lang="en-US"/>
                        <a:t>Small Enterprise</a:t>
                      </a:r>
                    </a:p>
                  </a:txBody>
                  <a:tcPr anchor="ctr"/>
                </a:tc>
                <a:extLst>
                  <a:ext uri="{0D108BD9-81ED-4DB2-BD59-A6C34878D82A}">
                    <a16:rowId xmlns:a16="http://schemas.microsoft.com/office/drawing/2014/main" val="10002"/>
                  </a:ext>
                </a:extLst>
              </a:tr>
              <a:tr h="0">
                <a:tc>
                  <a:txBody>
                    <a:bodyPr/>
                    <a:lstStyle/>
                    <a:p>
                      <a:r>
                        <a:rPr lang="en-US" dirty="0"/>
                        <a:t>Gamma Traders</a:t>
                      </a:r>
                    </a:p>
                  </a:txBody>
                  <a:tcPr anchor="ctr"/>
                </a:tc>
                <a:tc>
                  <a:txBody>
                    <a:bodyPr/>
                    <a:lstStyle/>
                    <a:p>
                      <a:r>
                        <a:rPr lang="en-US"/>
                        <a:t>No</a:t>
                      </a:r>
                    </a:p>
                  </a:txBody>
                  <a:tcPr anchor="ctr"/>
                </a:tc>
                <a:tc>
                  <a:txBody>
                    <a:bodyPr/>
                    <a:lstStyle/>
                    <a:p>
                      <a:r>
                        <a:rPr lang="en-US"/>
                        <a:t>Medium Enterprise</a:t>
                      </a:r>
                    </a:p>
                  </a:txBody>
                  <a:tcPr anchor="ctr"/>
                </a:tc>
                <a:extLst>
                  <a:ext uri="{0D108BD9-81ED-4DB2-BD59-A6C34878D82A}">
                    <a16:rowId xmlns:a16="http://schemas.microsoft.com/office/drawing/2014/main" val="10003"/>
                  </a:ext>
                </a:extLst>
              </a:tr>
              <a:tr h="0">
                <a:tc>
                  <a:txBody>
                    <a:bodyPr/>
                    <a:lstStyle/>
                    <a:p>
                      <a:r>
                        <a:rPr lang="en-US"/>
                        <a:t>Delta Metals</a:t>
                      </a:r>
                    </a:p>
                  </a:txBody>
                  <a:tcPr anchor="ctr"/>
                </a:tc>
                <a:tc>
                  <a:txBody>
                    <a:bodyPr/>
                    <a:lstStyle/>
                    <a:p>
                      <a:r>
                        <a:rPr lang="en-US"/>
                        <a:t>No</a:t>
                      </a:r>
                    </a:p>
                  </a:txBody>
                  <a:tcPr anchor="ctr"/>
                </a:tc>
                <a:tc>
                  <a:txBody>
                    <a:bodyPr/>
                    <a:lstStyle/>
                    <a:p>
                      <a:r>
                        <a:rPr lang="en-US" dirty="0"/>
                        <a:t>Not MSME</a:t>
                      </a:r>
                    </a:p>
                  </a:txBody>
                  <a:tcPr anchor="ctr"/>
                </a:tc>
                <a:extLst>
                  <a:ext uri="{0D108BD9-81ED-4DB2-BD59-A6C34878D82A}">
                    <a16:rowId xmlns:a16="http://schemas.microsoft.com/office/drawing/2014/main" val="10004"/>
                  </a:ext>
                </a:extLst>
              </a:tr>
            </a:tbl>
          </a:graphicData>
        </a:graphic>
      </p:graphicFrame>
      <p:sp>
        <p:nvSpPr>
          <p:cNvPr id="4" name="Rectangle 3"/>
          <p:cNvSpPr/>
          <p:nvPr/>
        </p:nvSpPr>
        <p:spPr>
          <a:xfrm>
            <a:off x="1020121" y="887501"/>
            <a:ext cx="2141099"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dirty="0"/>
              <a:t>Applicability Analysis</a:t>
            </a:r>
          </a:p>
        </p:txBody>
      </p:sp>
      <p:sp>
        <p:nvSpPr>
          <p:cNvPr id="5" name="Rectangle 4"/>
          <p:cNvSpPr/>
          <p:nvPr/>
        </p:nvSpPr>
        <p:spPr>
          <a:xfrm>
            <a:off x="807076" y="3524295"/>
            <a:ext cx="8813442"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2 – Determine Permissible Payment Period</a:t>
            </a:r>
          </a:p>
          <a:p>
            <a:r>
              <a:rPr lang="en-US" b="1" dirty="0"/>
              <a:t>MSMED Act Time Limit</a:t>
            </a:r>
          </a:p>
          <a:p>
            <a:r>
              <a:rPr lang="en-US" b="1" dirty="0"/>
              <a:t>Maximum Permissible Period</a:t>
            </a:r>
          </a:p>
          <a:p>
            <a:r>
              <a:rPr lang="en-US" dirty="0"/>
              <a:t>45 days where agreement exists.</a:t>
            </a:r>
          </a:p>
        </p:txBody>
      </p:sp>
      <p:graphicFrame>
        <p:nvGraphicFramePr>
          <p:cNvPr id="6" name="Table 5"/>
          <p:cNvGraphicFramePr>
            <a:graphicFrameLocks noGrp="1"/>
          </p:cNvGraphicFramePr>
          <p:nvPr>
            <p:extLst>
              <p:ext uri="{D42A27DB-BD31-4B8C-83A1-F6EECF244321}">
                <p14:modId xmlns:p14="http://schemas.microsoft.com/office/powerpoint/2010/main" val="3709577071"/>
              </p:ext>
            </p:extLst>
          </p:nvPr>
        </p:nvGraphicFramePr>
        <p:xfrm>
          <a:off x="807076" y="5178423"/>
          <a:ext cx="10515600" cy="1097280"/>
        </p:xfrm>
        <a:graphic>
          <a:graphicData uri="http://schemas.openxmlformats.org/drawingml/2006/table">
            <a:tbl>
              <a:tblPr>
                <a:tableStyleId>{BC89EF96-8CEA-46FF-86C4-4CE0E7609802}</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0">
                <a:tc>
                  <a:txBody>
                    <a:bodyPr/>
                    <a:lstStyle/>
                    <a:p>
                      <a:r>
                        <a:rPr lang="en-US" dirty="0"/>
                        <a:t>Vendor</a:t>
                      </a:r>
                    </a:p>
                  </a:txBody>
                  <a:tcPr anchor="ctr"/>
                </a:tc>
                <a:tc>
                  <a:txBody>
                    <a:bodyPr/>
                    <a:lstStyle/>
                    <a:p>
                      <a:r>
                        <a:rPr lang="en-US"/>
                        <a:t>Invoice Date</a:t>
                      </a:r>
                    </a:p>
                  </a:txBody>
                  <a:tcPr anchor="ctr"/>
                </a:tc>
                <a:tc>
                  <a:txBody>
                    <a:bodyPr/>
                    <a:lstStyle/>
                    <a:p>
                      <a:r>
                        <a:rPr lang="en-US"/>
                        <a:t>Due Date</a:t>
                      </a:r>
                    </a:p>
                  </a:txBody>
                  <a:tcPr anchor="ctr"/>
                </a:tc>
                <a:extLst>
                  <a:ext uri="{0D108BD9-81ED-4DB2-BD59-A6C34878D82A}">
                    <a16:rowId xmlns:a16="http://schemas.microsoft.com/office/drawing/2014/main" val="10000"/>
                  </a:ext>
                </a:extLst>
              </a:tr>
              <a:tr h="0">
                <a:tc>
                  <a:txBody>
                    <a:bodyPr/>
                    <a:lstStyle/>
                    <a:p>
                      <a:r>
                        <a:rPr lang="en-US" dirty="0"/>
                        <a:t>Alpha Tools</a:t>
                      </a:r>
                    </a:p>
                  </a:txBody>
                  <a:tcPr anchor="ctr"/>
                </a:tc>
                <a:tc>
                  <a:txBody>
                    <a:bodyPr/>
                    <a:lstStyle/>
                    <a:p>
                      <a:r>
                        <a:rPr lang="en-US"/>
                        <a:t>10 Feb 2026</a:t>
                      </a:r>
                    </a:p>
                  </a:txBody>
                  <a:tcPr anchor="ctr"/>
                </a:tc>
                <a:tc>
                  <a:txBody>
                    <a:bodyPr/>
                    <a:lstStyle/>
                    <a:p>
                      <a:r>
                        <a:rPr lang="en-US"/>
                        <a:t>27 Mar 2026</a:t>
                      </a:r>
                    </a:p>
                  </a:txBody>
                  <a:tcPr anchor="ctr"/>
                </a:tc>
                <a:extLst>
                  <a:ext uri="{0D108BD9-81ED-4DB2-BD59-A6C34878D82A}">
                    <a16:rowId xmlns:a16="http://schemas.microsoft.com/office/drawing/2014/main" val="10001"/>
                  </a:ext>
                </a:extLst>
              </a:tr>
              <a:tr h="0">
                <a:tc>
                  <a:txBody>
                    <a:bodyPr/>
                    <a:lstStyle/>
                    <a:p>
                      <a:r>
                        <a:rPr lang="en-US" dirty="0"/>
                        <a:t>Beta Components</a:t>
                      </a:r>
                    </a:p>
                  </a:txBody>
                  <a:tcPr anchor="ctr"/>
                </a:tc>
                <a:tc>
                  <a:txBody>
                    <a:bodyPr/>
                    <a:lstStyle/>
                    <a:p>
                      <a:r>
                        <a:rPr lang="en-US"/>
                        <a:t>15 Feb 2026</a:t>
                      </a:r>
                    </a:p>
                  </a:txBody>
                  <a:tcPr anchor="ctr"/>
                </a:tc>
                <a:tc>
                  <a:txBody>
                    <a:bodyPr/>
                    <a:lstStyle/>
                    <a:p>
                      <a:r>
                        <a:rPr lang="en-US" dirty="0"/>
                        <a:t>1 Apr 2026</a:t>
                      </a:r>
                    </a:p>
                  </a:txBody>
                  <a:tcPr anchor="ctr"/>
                </a:tc>
                <a:extLst>
                  <a:ext uri="{0D108BD9-81ED-4DB2-BD59-A6C34878D82A}">
                    <a16:rowId xmlns:a16="http://schemas.microsoft.com/office/drawing/2014/main" val="10002"/>
                  </a:ext>
                </a:extLst>
              </a:tr>
            </a:tbl>
          </a:graphicData>
        </a:graphic>
      </p:graphicFrame>
      <p:sp>
        <p:nvSpPr>
          <p:cNvPr id="7" name="Rectangle 6"/>
          <p:cNvSpPr/>
          <p:nvPr/>
        </p:nvSpPr>
        <p:spPr>
          <a:xfrm>
            <a:off x="996781" y="4724624"/>
            <a:ext cx="2187778"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en-US" b="1" dirty="0"/>
              <a:t>Due Date Calculation</a:t>
            </a:r>
          </a:p>
        </p:txBody>
      </p:sp>
    </p:spTree>
    <p:extLst>
      <p:ext uri="{BB962C8B-B14F-4D97-AF65-F5344CB8AC3E}">
        <p14:creationId xmlns:p14="http://schemas.microsoft.com/office/powerpoint/2010/main" val="2085037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93904897"/>
              </p:ext>
            </p:extLst>
          </p:nvPr>
        </p:nvGraphicFramePr>
        <p:xfrm>
          <a:off x="541986" y="1315405"/>
          <a:ext cx="10515600" cy="2834640"/>
        </p:xfrm>
        <a:graphic>
          <a:graphicData uri="http://schemas.openxmlformats.org/drawingml/2006/table">
            <a:tbl>
              <a:tblPr>
                <a:tableStyleId>{616DA210-FB5B-4158-B5E0-FEB733F419BA}</a:tableStyleId>
              </a:tblPr>
              <a:tblGrid>
                <a:gridCol w="5257800">
                  <a:extLst>
                    <a:ext uri="{9D8B030D-6E8A-4147-A177-3AD203B41FA5}">
                      <a16:colId xmlns:a16="http://schemas.microsoft.com/office/drawing/2014/main" val="20000"/>
                    </a:ext>
                  </a:extLst>
                </a:gridCol>
                <a:gridCol w="5257800">
                  <a:extLst>
                    <a:ext uri="{9D8B030D-6E8A-4147-A177-3AD203B41FA5}">
                      <a16:colId xmlns:a16="http://schemas.microsoft.com/office/drawing/2014/main" val="20001"/>
                    </a:ext>
                  </a:extLst>
                </a:gridCol>
              </a:tblGrid>
              <a:tr h="0">
                <a:tc>
                  <a:txBody>
                    <a:bodyPr/>
                    <a:lstStyle/>
                    <a:p>
                      <a:r>
                        <a:rPr lang="en-US" sz="2400" dirty="0"/>
                        <a:t>Scenario</a:t>
                      </a:r>
                    </a:p>
                  </a:txBody>
                  <a:tcPr anchor="ctr"/>
                </a:tc>
                <a:tc>
                  <a:txBody>
                    <a:bodyPr/>
                    <a:lstStyle/>
                    <a:p>
                      <a:r>
                        <a:rPr lang="en-US" sz="2400"/>
                        <a:t>Maximum time allowed for payment</a:t>
                      </a:r>
                    </a:p>
                  </a:txBody>
                  <a:tcPr anchor="ctr"/>
                </a:tc>
                <a:extLst>
                  <a:ext uri="{0D108BD9-81ED-4DB2-BD59-A6C34878D82A}">
                    <a16:rowId xmlns:a16="http://schemas.microsoft.com/office/drawing/2014/main" val="10000"/>
                  </a:ext>
                </a:extLst>
              </a:tr>
              <a:tr h="0">
                <a:tc>
                  <a:txBody>
                    <a:bodyPr/>
                    <a:lstStyle/>
                    <a:p>
                      <a:r>
                        <a:rPr lang="en-US" sz="2400" dirty="0"/>
                        <a:t>No written agreement</a:t>
                      </a:r>
                    </a:p>
                  </a:txBody>
                  <a:tcPr anchor="ctr"/>
                </a:tc>
                <a:tc>
                  <a:txBody>
                    <a:bodyPr/>
                    <a:lstStyle/>
                    <a:p>
                      <a:pPr algn="just"/>
                      <a:r>
                        <a:rPr lang="en-US" sz="2400" dirty="0"/>
                        <a:t>15 days from acceptance or deemed acceptance of goods/services</a:t>
                      </a:r>
                    </a:p>
                  </a:txBody>
                  <a:tcPr anchor="ctr"/>
                </a:tc>
                <a:extLst>
                  <a:ext uri="{0D108BD9-81ED-4DB2-BD59-A6C34878D82A}">
                    <a16:rowId xmlns:a16="http://schemas.microsoft.com/office/drawing/2014/main" val="10001"/>
                  </a:ext>
                </a:extLst>
              </a:tr>
              <a:tr h="0">
                <a:tc>
                  <a:txBody>
                    <a:bodyPr/>
                    <a:lstStyle/>
                    <a:p>
                      <a:r>
                        <a:rPr lang="en-US" sz="2400"/>
                        <a:t>Written agreement exists</a:t>
                      </a:r>
                    </a:p>
                  </a:txBody>
                  <a:tcPr anchor="ctr"/>
                </a:tc>
                <a:tc>
                  <a:txBody>
                    <a:bodyPr/>
                    <a:lstStyle/>
                    <a:p>
                      <a:pPr algn="just"/>
                      <a:r>
                        <a:rPr lang="en-US" sz="2400" dirty="0"/>
                        <a:t>Payment must be made within the period mentioned, but not exceeding 45 days from acceptance/deemed acceptance in any condition. </a:t>
                      </a:r>
                    </a:p>
                  </a:txBody>
                  <a:tcPr anchor="ctr"/>
                </a:tc>
                <a:extLst>
                  <a:ext uri="{0D108BD9-81ED-4DB2-BD59-A6C34878D82A}">
                    <a16:rowId xmlns:a16="http://schemas.microsoft.com/office/drawing/2014/main" val="10002"/>
                  </a:ext>
                </a:extLst>
              </a:tr>
            </a:tbl>
          </a:graphicData>
        </a:graphic>
      </p:graphicFrame>
      <p:sp>
        <p:nvSpPr>
          <p:cNvPr id="5" name="Rectangle 1"/>
          <p:cNvSpPr>
            <a:spLocks noChangeArrowheads="1"/>
          </p:cNvSpPr>
          <p:nvPr/>
        </p:nvSpPr>
        <p:spPr bwMode="auto">
          <a:xfrm>
            <a:off x="541986" y="350574"/>
            <a:ext cx="1025051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i="0" u="none" strike="noStrike" cap="none" normalizeH="0" baseline="0" dirty="0">
                <a:ln>
                  <a:noFill/>
                </a:ln>
                <a:solidFill>
                  <a:schemeClr val="tx1"/>
                </a:solidFill>
                <a:effectLst/>
                <a:latin typeface="Arial" panose="020B0604020202020204" pitchFamily="34" charset="0"/>
              </a:rPr>
              <a:t>Time Limits as per MSME Act (Section 15)</a:t>
            </a:r>
          </a:p>
        </p:txBody>
      </p:sp>
      <p:sp>
        <p:nvSpPr>
          <p:cNvPr id="6" name="Rectangle 5"/>
          <p:cNvSpPr/>
          <p:nvPr/>
        </p:nvSpPr>
        <p:spPr>
          <a:xfrm>
            <a:off x="996502" y="4647306"/>
            <a:ext cx="9599054" cy="954107"/>
          </a:xfrm>
          <a:prstGeom prst="rect">
            <a:avLst/>
          </a:prstGeom>
        </p:spPr>
        <p:txBody>
          <a:bodyPr wrap="square">
            <a:spAutoFit/>
          </a:bodyPr>
          <a:lstStyle/>
          <a:p>
            <a:r>
              <a:rPr lang="en-US" sz="2800" i="1" dirty="0"/>
              <a:t>Deemed acceptance</a:t>
            </a:r>
            <a:r>
              <a:rPr lang="en-US" sz="2800" dirty="0"/>
              <a:t> means: when goods/services are not rejected within 15 days of delivery.</a:t>
            </a:r>
          </a:p>
        </p:txBody>
      </p:sp>
    </p:spTree>
    <p:extLst>
      <p:ext uri="{BB962C8B-B14F-4D97-AF65-F5344CB8AC3E}">
        <p14:creationId xmlns:p14="http://schemas.microsoft.com/office/powerpoint/2010/main" val="523428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0470" y="217799"/>
            <a:ext cx="10542330"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3 – Compare Actual Payment Date</a:t>
            </a:r>
          </a:p>
        </p:txBody>
      </p:sp>
      <p:graphicFrame>
        <p:nvGraphicFramePr>
          <p:cNvPr id="3" name="Table 2"/>
          <p:cNvGraphicFramePr>
            <a:graphicFrameLocks noGrp="1"/>
          </p:cNvGraphicFramePr>
          <p:nvPr>
            <p:extLst>
              <p:ext uri="{D42A27DB-BD31-4B8C-83A1-F6EECF244321}">
                <p14:modId xmlns:p14="http://schemas.microsoft.com/office/powerpoint/2010/main" val="262842615"/>
              </p:ext>
            </p:extLst>
          </p:nvPr>
        </p:nvGraphicFramePr>
        <p:xfrm>
          <a:off x="430470" y="812485"/>
          <a:ext cx="10515600" cy="1097280"/>
        </p:xfrm>
        <a:graphic>
          <a:graphicData uri="http://schemas.openxmlformats.org/drawingml/2006/table">
            <a:tbl>
              <a:tblPr>
                <a:tableStyleId>{BC89EF96-8CEA-46FF-86C4-4CE0E7609802}</a:tableStyleId>
              </a:tblPr>
              <a:tblGrid>
                <a:gridCol w="2628900">
                  <a:extLst>
                    <a:ext uri="{9D8B030D-6E8A-4147-A177-3AD203B41FA5}">
                      <a16:colId xmlns:a16="http://schemas.microsoft.com/office/drawing/2014/main" val="20000"/>
                    </a:ext>
                  </a:extLst>
                </a:gridCol>
                <a:gridCol w="2628900">
                  <a:extLst>
                    <a:ext uri="{9D8B030D-6E8A-4147-A177-3AD203B41FA5}">
                      <a16:colId xmlns:a16="http://schemas.microsoft.com/office/drawing/2014/main" val="20001"/>
                    </a:ext>
                  </a:extLst>
                </a:gridCol>
                <a:gridCol w="2628900">
                  <a:extLst>
                    <a:ext uri="{9D8B030D-6E8A-4147-A177-3AD203B41FA5}">
                      <a16:colId xmlns:a16="http://schemas.microsoft.com/office/drawing/2014/main" val="20002"/>
                    </a:ext>
                  </a:extLst>
                </a:gridCol>
                <a:gridCol w="2628900">
                  <a:extLst>
                    <a:ext uri="{9D8B030D-6E8A-4147-A177-3AD203B41FA5}">
                      <a16:colId xmlns:a16="http://schemas.microsoft.com/office/drawing/2014/main" val="20003"/>
                    </a:ext>
                  </a:extLst>
                </a:gridCol>
              </a:tblGrid>
              <a:tr h="0">
                <a:tc>
                  <a:txBody>
                    <a:bodyPr/>
                    <a:lstStyle/>
                    <a:p>
                      <a:r>
                        <a:rPr lang="en-US" dirty="0"/>
                        <a:t>Vendor</a:t>
                      </a:r>
                    </a:p>
                  </a:txBody>
                  <a:tcPr anchor="ctr"/>
                </a:tc>
                <a:tc>
                  <a:txBody>
                    <a:bodyPr/>
                    <a:lstStyle/>
                    <a:p>
                      <a:r>
                        <a:rPr lang="en-US"/>
                        <a:t>Due Date</a:t>
                      </a:r>
                    </a:p>
                  </a:txBody>
                  <a:tcPr anchor="ctr"/>
                </a:tc>
                <a:tc>
                  <a:txBody>
                    <a:bodyPr/>
                    <a:lstStyle/>
                    <a:p>
                      <a:r>
                        <a:rPr lang="en-US"/>
                        <a:t>Actual Payment</a:t>
                      </a:r>
                    </a:p>
                  </a:txBody>
                  <a:tcPr anchor="ctr"/>
                </a:tc>
                <a:tc>
                  <a:txBody>
                    <a:bodyPr/>
                    <a:lstStyle/>
                    <a:p>
                      <a:r>
                        <a:rPr lang="en-US"/>
                        <a:t>Status</a:t>
                      </a:r>
                    </a:p>
                  </a:txBody>
                  <a:tcPr anchor="ctr"/>
                </a:tc>
                <a:extLst>
                  <a:ext uri="{0D108BD9-81ED-4DB2-BD59-A6C34878D82A}">
                    <a16:rowId xmlns:a16="http://schemas.microsoft.com/office/drawing/2014/main" val="10000"/>
                  </a:ext>
                </a:extLst>
              </a:tr>
              <a:tr h="0">
                <a:tc>
                  <a:txBody>
                    <a:bodyPr/>
                    <a:lstStyle/>
                    <a:p>
                      <a:r>
                        <a:rPr lang="en-US" dirty="0"/>
                        <a:t>Alpha Tools</a:t>
                      </a:r>
                    </a:p>
                  </a:txBody>
                  <a:tcPr anchor="ctr"/>
                </a:tc>
                <a:tc>
                  <a:txBody>
                    <a:bodyPr/>
                    <a:lstStyle/>
                    <a:p>
                      <a:r>
                        <a:rPr lang="en-US"/>
                        <a:t>27 Mar 2026</a:t>
                      </a:r>
                    </a:p>
                  </a:txBody>
                  <a:tcPr anchor="ctr"/>
                </a:tc>
                <a:tc>
                  <a:txBody>
                    <a:bodyPr/>
                    <a:lstStyle/>
                    <a:p>
                      <a:r>
                        <a:rPr lang="en-US"/>
                        <a:t>20 Mar 2026</a:t>
                      </a:r>
                    </a:p>
                  </a:txBody>
                  <a:tcPr anchor="ctr"/>
                </a:tc>
                <a:tc>
                  <a:txBody>
                    <a:bodyPr/>
                    <a:lstStyle/>
                    <a:p>
                      <a:r>
                        <a:rPr lang="en-US"/>
                        <a:t>Within Time</a:t>
                      </a:r>
                    </a:p>
                  </a:txBody>
                  <a:tcPr anchor="ctr"/>
                </a:tc>
                <a:extLst>
                  <a:ext uri="{0D108BD9-81ED-4DB2-BD59-A6C34878D82A}">
                    <a16:rowId xmlns:a16="http://schemas.microsoft.com/office/drawing/2014/main" val="10001"/>
                  </a:ext>
                </a:extLst>
              </a:tr>
              <a:tr h="0">
                <a:tc>
                  <a:txBody>
                    <a:bodyPr/>
                    <a:lstStyle/>
                    <a:p>
                      <a:r>
                        <a:rPr lang="en-US"/>
                        <a:t>Beta Components</a:t>
                      </a:r>
                    </a:p>
                  </a:txBody>
                  <a:tcPr anchor="ctr"/>
                </a:tc>
                <a:tc>
                  <a:txBody>
                    <a:bodyPr/>
                    <a:lstStyle/>
                    <a:p>
                      <a:r>
                        <a:rPr lang="en-US"/>
                        <a:t>1 Apr 2026</a:t>
                      </a:r>
                    </a:p>
                  </a:txBody>
                  <a:tcPr anchor="ctr"/>
                </a:tc>
                <a:tc>
                  <a:txBody>
                    <a:bodyPr/>
                    <a:lstStyle/>
                    <a:p>
                      <a:r>
                        <a:rPr lang="en-US"/>
                        <a:t>30 Jun 2026</a:t>
                      </a:r>
                    </a:p>
                  </a:txBody>
                  <a:tcPr anchor="ctr"/>
                </a:tc>
                <a:tc>
                  <a:txBody>
                    <a:bodyPr/>
                    <a:lstStyle/>
                    <a:p>
                      <a:r>
                        <a:rPr lang="en-US" dirty="0"/>
                        <a:t>Delayed</a:t>
                      </a:r>
                    </a:p>
                  </a:txBody>
                  <a:tcPr anchor="ctr"/>
                </a:tc>
                <a:extLst>
                  <a:ext uri="{0D108BD9-81ED-4DB2-BD59-A6C34878D82A}">
                    <a16:rowId xmlns:a16="http://schemas.microsoft.com/office/drawing/2014/main" val="10002"/>
                  </a:ext>
                </a:extLst>
              </a:tr>
            </a:tbl>
          </a:graphicData>
        </a:graphic>
      </p:graphicFrame>
      <p:sp>
        <p:nvSpPr>
          <p:cNvPr id="4" name="Rectangle 3"/>
          <p:cNvSpPr/>
          <p:nvPr/>
        </p:nvSpPr>
        <p:spPr>
          <a:xfrm>
            <a:off x="430470" y="2094534"/>
            <a:ext cx="10542330"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4 – Tax Treatment under Section 43B(h)</a:t>
            </a:r>
          </a:p>
          <a:p>
            <a:r>
              <a:rPr lang="en-US" b="1" dirty="0"/>
              <a:t>Alpha Tools</a:t>
            </a:r>
          </a:p>
          <a:p>
            <a:r>
              <a:rPr lang="en-US" dirty="0"/>
              <a:t>Payment made within permissible period. </a:t>
            </a:r>
          </a:p>
          <a:p>
            <a:r>
              <a:rPr lang="en-US" dirty="0"/>
              <a:t>Deduction allowed in FY 2025-26. </a:t>
            </a:r>
          </a:p>
          <a:p>
            <a:r>
              <a:rPr lang="en-US" b="1" dirty="0"/>
              <a:t>Beta Components</a:t>
            </a:r>
          </a:p>
          <a:p>
            <a:r>
              <a:rPr lang="en-US" dirty="0"/>
              <a:t>Payment delayed beyond MSMED limit. </a:t>
            </a:r>
          </a:p>
          <a:p>
            <a:r>
              <a:rPr lang="en-US" dirty="0"/>
              <a:t>Expense disallowed in FY 2025-26. </a:t>
            </a:r>
          </a:p>
          <a:p>
            <a:r>
              <a:rPr lang="en-US" dirty="0"/>
              <a:t>Allowed in FY 2026-27 upon actual payment.</a:t>
            </a:r>
          </a:p>
        </p:txBody>
      </p:sp>
      <p:sp>
        <p:nvSpPr>
          <p:cNvPr id="5" name="Rectangle 4"/>
          <p:cNvSpPr/>
          <p:nvPr/>
        </p:nvSpPr>
        <p:spPr>
          <a:xfrm>
            <a:off x="430469" y="4577254"/>
            <a:ext cx="10542331"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5 – Treatment of Medium Enterprise</a:t>
            </a:r>
          </a:p>
          <a:p>
            <a:r>
              <a:rPr lang="en-US" b="1" dirty="0"/>
              <a:t>Gamma Traders</a:t>
            </a:r>
          </a:p>
          <a:p>
            <a:r>
              <a:rPr lang="en-US" dirty="0"/>
              <a:t>Although payment delayed:</a:t>
            </a:r>
          </a:p>
          <a:p>
            <a:r>
              <a:rPr lang="en-US" dirty="0"/>
              <a:t>Supplier is Medium Enterprise. </a:t>
            </a:r>
          </a:p>
          <a:p>
            <a:r>
              <a:rPr lang="en-US" b="1" dirty="0"/>
              <a:t>Therefore</a:t>
            </a:r>
          </a:p>
          <a:p>
            <a:r>
              <a:rPr lang="en-US" dirty="0"/>
              <a:t>Section 43B(h) NOT applicable.</a:t>
            </a:r>
          </a:p>
          <a:p>
            <a:r>
              <a:rPr lang="en-US" dirty="0"/>
              <a:t>Expense allowable on accrual basis.</a:t>
            </a:r>
          </a:p>
        </p:txBody>
      </p:sp>
    </p:spTree>
    <p:extLst>
      <p:ext uri="{BB962C8B-B14F-4D97-AF65-F5344CB8AC3E}">
        <p14:creationId xmlns:p14="http://schemas.microsoft.com/office/powerpoint/2010/main" val="17462208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2529" y="272277"/>
            <a:ext cx="10693757"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6 – Treatment of Non-MSME Vendor</a:t>
            </a:r>
          </a:p>
          <a:p>
            <a:r>
              <a:rPr lang="en-US" b="1" dirty="0"/>
              <a:t>Delta Metals</a:t>
            </a:r>
          </a:p>
          <a:p>
            <a:r>
              <a:rPr lang="en-US" dirty="0"/>
              <a:t>Not covered under MSMED Act. </a:t>
            </a:r>
          </a:p>
          <a:p>
            <a:r>
              <a:rPr lang="en-US" dirty="0"/>
              <a:t>Therefore:</a:t>
            </a:r>
          </a:p>
          <a:p>
            <a:r>
              <a:rPr lang="en-US" dirty="0"/>
              <a:t>Section 43B(h) not applicable. </a:t>
            </a:r>
          </a:p>
          <a:p>
            <a:r>
              <a:rPr lang="en-US" dirty="0"/>
              <a:t>Normal accounting provisions apply. </a:t>
            </a:r>
          </a:p>
        </p:txBody>
      </p:sp>
      <p:sp>
        <p:nvSpPr>
          <p:cNvPr id="6" name="Rectangle 5"/>
          <p:cNvSpPr/>
          <p:nvPr/>
        </p:nvSpPr>
        <p:spPr>
          <a:xfrm>
            <a:off x="652530" y="2041508"/>
            <a:ext cx="10693756"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7 – Computation of Disallowance</a:t>
            </a:r>
          </a:p>
          <a:p>
            <a:r>
              <a:rPr lang="en-US" b="1" dirty="0"/>
              <a:t>Disallowance Calculation</a:t>
            </a:r>
          </a:p>
        </p:txBody>
      </p:sp>
      <p:graphicFrame>
        <p:nvGraphicFramePr>
          <p:cNvPr id="7" name="Table 6"/>
          <p:cNvGraphicFramePr>
            <a:graphicFrameLocks noGrp="1"/>
          </p:cNvGraphicFramePr>
          <p:nvPr>
            <p:extLst>
              <p:ext uri="{D42A27DB-BD31-4B8C-83A1-F6EECF244321}">
                <p14:modId xmlns:p14="http://schemas.microsoft.com/office/powerpoint/2010/main" val="1010158033"/>
              </p:ext>
            </p:extLst>
          </p:nvPr>
        </p:nvGraphicFramePr>
        <p:xfrm>
          <a:off x="755248" y="2687839"/>
          <a:ext cx="7139190" cy="1005840"/>
        </p:xfrm>
        <a:graphic>
          <a:graphicData uri="http://schemas.openxmlformats.org/drawingml/2006/table">
            <a:tbl>
              <a:tblPr>
                <a:tableStyleId>{BC89EF96-8CEA-46FF-86C4-4CE0E7609802}</a:tableStyleId>
              </a:tblPr>
              <a:tblGrid>
                <a:gridCol w="3569595">
                  <a:extLst>
                    <a:ext uri="{9D8B030D-6E8A-4147-A177-3AD203B41FA5}">
                      <a16:colId xmlns:a16="http://schemas.microsoft.com/office/drawing/2014/main" val="20000"/>
                    </a:ext>
                  </a:extLst>
                </a:gridCol>
                <a:gridCol w="3569595">
                  <a:extLst>
                    <a:ext uri="{9D8B030D-6E8A-4147-A177-3AD203B41FA5}">
                      <a16:colId xmlns:a16="http://schemas.microsoft.com/office/drawing/2014/main" val="20001"/>
                    </a:ext>
                  </a:extLst>
                </a:gridCol>
              </a:tblGrid>
              <a:tr h="0">
                <a:tc>
                  <a:txBody>
                    <a:bodyPr/>
                    <a:lstStyle/>
                    <a:p>
                      <a:r>
                        <a:rPr lang="en-US" dirty="0"/>
                        <a:t>Particulars</a:t>
                      </a:r>
                    </a:p>
                  </a:txBody>
                  <a:tcPr anchor="ctr"/>
                </a:tc>
                <a:tc>
                  <a:txBody>
                    <a:bodyPr/>
                    <a:lstStyle/>
                    <a:p>
                      <a:r>
                        <a:rPr lang="en-US"/>
                        <a:t>Amount</a:t>
                      </a:r>
                    </a:p>
                  </a:txBody>
                  <a:tcPr anchor="ctr"/>
                </a:tc>
                <a:extLst>
                  <a:ext uri="{0D108BD9-81ED-4DB2-BD59-A6C34878D82A}">
                    <a16:rowId xmlns:a16="http://schemas.microsoft.com/office/drawing/2014/main" val="10000"/>
                  </a:ext>
                </a:extLst>
              </a:tr>
              <a:tr h="0">
                <a:tc>
                  <a:txBody>
                    <a:bodyPr/>
                    <a:lstStyle/>
                    <a:p>
                      <a:r>
                        <a:rPr lang="en-US" dirty="0"/>
                        <a:t>Delayed MSME Payment (Beta Components)</a:t>
                      </a:r>
                    </a:p>
                  </a:txBody>
                  <a:tcPr anchor="ctr"/>
                </a:tc>
                <a:tc>
                  <a:txBody>
                    <a:bodyPr/>
                    <a:lstStyle/>
                    <a:p>
                      <a:r>
                        <a:rPr lang="en-US" dirty="0"/>
                        <a:t>₹8,00,000</a:t>
                      </a:r>
                    </a:p>
                  </a:txBody>
                  <a:tcPr anchor="ctr"/>
                </a:tc>
                <a:extLst>
                  <a:ext uri="{0D108BD9-81ED-4DB2-BD59-A6C34878D82A}">
                    <a16:rowId xmlns:a16="http://schemas.microsoft.com/office/drawing/2014/main" val="10001"/>
                  </a:ext>
                </a:extLst>
              </a:tr>
            </a:tbl>
          </a:graphicData>
        </a:graphic>
      </p:graphicFrame>
      <p:sp>
        <p:nvSpPr>
          <p:cNvPr id="8" name="Rectangle 7"/>
          <p:cNvSpPr/>
          <p:nvPr/>
        </p:nvSpPr>
        <p:spPr>
          <a:xfrm>
            <a:off x="884349" y="3709947"/>
            <a:ext cx="6096000" cy="646331"/>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r>
              <a:rPr lang="en-US" b="1" dirty="0"/>
              <a:t>Amount Disallowable u/s 43B(h)</a:t>
            </a:r>
          </a:p>
          <a:p>
            <a:r>
              <a:rPr lang="en-US" b="1" dirty="0"/>
              <a:t>₹8,00,000</a:t>
            </a:r>
          </a:p>
        </p:txBody>
      </p:sp>
      <p:sp>
        <p:nvSpPr>
          <p:cNvPr id="9" name="Rectangle 8"/>
          <p:cNvSpPr/>
          <p:nvPr/>
        </p:nvSpPr>
        <p:spPr>
          <a:xfrm>
            <a:off x="746976" y="4368015"/>
            <a:ext cx="10599310" cy="36933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8 – Impact on Taxable Income</a:t>
            </a:r>
          </a:p>
        </p:txBody>
      </p:sp>
      <p:graphicFrame>
        <p:nvGraphicFramePr>
          <p:cNvPr id="10" name="Table 9"/>
          <p:cNvGraphicFramePr>
            <a:graphicFrameLocks noGrp="1"/>
          </p:cNvGraphicFramePr>
          <p:nvPr>
            <p:extLst>
              <p:ext uri="{D42A27DB-BD31-4B8C-83A1-F6EECF244321}">
                <p14:modId xmlns:p14="http://schemas.microsoft.com/office/powerpoint/2010/main" val="1565633570"/>
              </p:ext>
            </p:extLst>
          </p:nvPr>
        </p:nvGraphicFramePr>
        <p:xfrm>
          <a:off x="884349" y="4737347"/>
          <a:ext cx="7512676" cy="1097280"/>
        </p:xfrm>
        <a:graphic>
          <a:graphicData uri="http://schemas.openxmlformats.org/drawingml/2006/table">
            <a:tbl>
              <a:tblPr>
                <a:tableStyleId>{BC89EF96-8CEA-46FF-86C4-4CE0E7609802}</a:tableStyleId>
              </a:tblPr>
              <a:tblGrid>
                <a:gridCol w="3756338">
                  <a:extLst>
                    <a:ext uri="{9D8B030D-6E8A-4147-A177-3AD203B41FA5}">
                      <a16:colId xmlns:a16="http://schemas.microsoft.com/office/drawing/2014/main" val="20000"/>
                    </a:ext>
                  </a:extLst>
                </a:gridCol>
                <a:gridCol w="3756338">
                  <a:extLst>
                    <a:ext uri="{9D8B030D-6E8A-4147-A177-3AD203B41FA5}">
                      <a16:colId xmlns:a16="http://schemas.microsoft.com/office/drawing/2014/main" val="20001"/>
                    </a:ext>
                  </a:extLst>
                </a:gridCol>
              </a:tblGrid>
              <a:tr h="0">
                <a:tc>
                  <a:txBody>
                    <a:bodyPr/>
                    <a:lstStyle/>
                    <a:p>
                      <a:r>
                        <a:rPr lang="en-US" dirty="0"/>
                        <a:t>Particulars</a:t>
                      </a:r>
                    </a:p>
                  </a:txBody>
                  <a:tcPr anchor="ctr"/>
                </a:tc>
                <a:tc>
                  <a:txBody>
                    <a:bodyPr/>
                    <a:lstStyle/>
                    <a:p>
                      <a:r>
                        <a:rPr lang="en-US"/>
                        <a:t>Amount</a:t>
                      </a:r>
                    </a:p>
                  </a:txBody>
                  <a:tcPr anchor="ctr"/>
                </a:tc>
                <a:extLst>
                  <a:ext uri="{0D108BD9-81ED-4DB2-BD59-A6C34878D82A}">
                    <a16:rowId xmlns:a16="http://schemas.microsoft.com/office/drawing/2014/main" val="10000"/>
                  </a:ext>
                </a:extLst>
              </a:tr>
              <a:tr h="0">
                <a:tc>
                  <a:txBody>
                    <a:bodyPr/>
                    <a:lstStyle/>
                    <a:p>
                      <a:r>
                        <a:rPr lang="en-US" dirty="0"/>
                        <a:t>Profit as per P&amp;L</a:t>
                      </a:r>
                    </a:p>
                  </a:txBody>
                  <a:tcPr anchor="ctr"/>
                </a:tc>
                <a:tc>
                  <a:txBody>
                    <a:bodyPr/>
                    <a:lstStyle/>
                    <a:p>
                      <a:r>
                        <a:rPr lang="en-US" dirty="0"/>
                        <a:t>₹1,20,00,000</a:t>
                      </a:r>
                    </a:p>
                  </a:txBody>
                  <a:tcPr anchor="ctr"/>
                </a:tc>
                <a:extLst>
                  <a:ext uri="{0D108BD9-81ED-4DB2-BD59-A6C34878D82A}">
                    <a16:rowId xmlns:a16="http://schemas.microsoft.com/office/drawing/2014/main" val="10001"/>
                  </a:ext>
                </a:extLst>
              </a:tr>
              <a:tr h="0">
                <a:tc>
                  <a:txBody>
                    <a:bodyPr/>
                    <a:lstStyle/>
                    <a:p>
                      <a:r>
                        <a:rPr lang="en-US" dirty="0"/>
                        <a:t>Add: Disallowance u/s 43B(h)</a:t>
                      </a:r>
                    </a:p>
                  </a:txBody>
                  <a:tcPr anchor="ctr"/>
                </a:tc>
                <a:tc>
                  <a:txBody>
                    <a:bodyPr/>
                    <a:lstStyle/>
                    <a:p>
                      <a:r>
                        <a:rPr lang="en-US" dirty="0"/>
                        <a:t>₹8,00,000</a:t>
                      </a:r>
                    </a:p>
                  </a:txBody>
                  <a:tcPr anchor="ctr"/>
                </a:tc>
                <a:extLst>
                  <a:ext uri="{0D108BD9-81ED-4DB2-BD59-A6C34878D82A}">
                    <a16:rowId xmlns:a16="http://schemas.microsoft.com/office/drawing/2014/main" val="10002"/>
                  </a:ext>
                </a:extLst>
              </a:tr>
            </a:tbl>
          </a:graphicData>
        </a:graphic>
      </p:graphicFrame>
      <p:sp>
        <p:nvSpPr>
          <p:cNvPr id="11" name="Rectangle 10"/>
          <p:cNvSpPr/>
          <p:nvPr/>
        </p:nvSpPr>
        <p:spPr>
          <a:xfrm>
            <a:off x="1038896" y="5888503"/>
            <a:ext cx="6096000" cy="646331"/>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r>
              <a:rPr lang="en-US" b="1" dirty="0"/>
              <a:t>Taxable Business Income</a:t>
            </a:r>
          </a:p>
          <a:p>
            <a:r>
              <a:rPr lang="en-US" b="1" dirty="0"/>
              <a:t>₹1,28,00,000</a:t>
            </a:r>
          </a:p>
        </p:txBody>
      </p:sp>
    </p:spTree>
    <p:extLst>
      <p:ext uri="{BB962C8B-B14F-4D97-AF65-F5344CB8AC3E}">
        <p14:creationId xmlns:p14="http://schemas.microsoft.com/office/powerpoint/2010/main" val="22263444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8134" y="423655"/>
            <a:ext cx="10024057" cy="14773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9 – Allowability in Subsequent Year</a:t>
            </a:r>
          </a:p>
          <a:p>
            <a:r>
              <a:rPr lang="en-US" b="1" dirty="0"/>
              <a:t>FY 2026-27</a:t>
            </a:r>
          </a:p>
          <a:p>
            <a:r>
              <a:rPr lang="en-US" dirty="0"/>
              <a:t>Since payment made on:</a:t>
            </a:r>
          </a:p>
          <a:p>
            <a:r>
              <a:rPr lang="en-US" b="1" dirty="0"/>
              <a:t>30 June 2026</a:t>
            </a:r>
          </a:p>
          <a:p>
            <a:r>
              <a:rPr lang="en-US" dirty="0"/>
              <a:t>Amount of ₹8,00,000 becomes allowable in FY 2026-27.</a:t>
            </a:r>
          </a:p>
        </p:txBody>
      </p:sp>
      <p:sp>
        <p:nvSpPr>
          <p:cNvPr id="3" name="Rectangle 2"/>
          <p:cNvSpPr/>
          <p:nvPr/>
        </p:nvSpPr>
        <p:spPr>
          <a:xfrm>
            <a:off x="588135" y="2160543"/>
            <a:ext cx="10024056" cy="258532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10 – Whether Return Filing Date Benefit Available?</a:t>
            </a:r>
          </a:p>
          <a:p>
            <a:r>
              <a:rPr lang="en-US" b="1" dirty="0"/>
              <a:t>Important Point</a:t>
            </a:r>
          </a:p>
          <a:p>
            <a:r>
              <a:rPr lang="en-US" dirty="0"/>
              <a:t>Normally under Section 43B:</a:t>
            </a:r>
          </a:p>
          <a:p>
            <a:r>
              <a:rPr lang="en-US" dirty="0"/>
              <a:t>Payment before return filing date allowed. </a:t>
            </a:r>
          </a:p>
          <a:p>
            <a:r>
              <a:rPr lang="en-US" b="1" dirty="0"/>
              <a:t>However</a:t>
            </a:r>
          </a:p>
          <a:p>
            <a:r>
              <a:rPr lang="en-US" dirty="0"/>
              <a:t>This relaxation is NOT available for Section 43B(h).</a:t>
            </a:r>
          </a:p>
          <a:p>
            <a:r>
              <a:rPr lang="en-US" dirty="0"/>
              <a:t>Therefore:</a:t>
            </a:r>
          </a:p>
          <a:p>
            <a:r>
              <a:rPr lang="en-US" dirty="0"/>
              <a:t>Even though payment made before filing ITR, </a:t>
            </a:r>
          </a:p>
          <a:p>
            <a:r>
              <a:rPr lang="en-US" dirty="0"/>
              <a:t>Deduction still disallowed because MSMED timeline breached.</a:t>
            </a:r>
          </a:p>
        </p:txBody>
      </p:sp>
      <p:sp>
        <p:nvSpPr>
          <p:cNvPr id="4" name="Rectangle 3"/>
          <p:cNvSpPr/>
          <p:nvPr/>
        </p:nvSpPr>
        <p:spPr>
          <a:xfrm>
            <a:off x="588134" y="4915214"/>
            <a:ext cx="10024057" cy="120032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11 – Interest under MSMED Act</a:t>
            </a:r>
          </a:p>
          <a:p>
            <a:r>
              <a:rPr lang="en-US" b="1" dirty="0"/>
              <a:t>Delayed Payment Consequence</a:t>
            </a:r>
          </a:p>
          <a:p>
            <a:r>
              <a:rPr lang="en-US" dirty="0"/>
              <a:t>Beta Components may claim:</a:t>
            </a:r>
          </a:p>
          <a:p>
            <a:r>
              <a:rPr lang="en-US" b="1" dirty="0"/>
              <a:t>Interest under Section 16 of MSMED Act.</a:t>
            </a:r>
          </a:p>
        </p:txBody>
      </p:sp>
    </p:spTree>
    <p:extLst>
      <p:ext uri="{BB962C8B-B14F-4D97-AF65-F5344CB8AC3E}">
        <p14:creationId xmlns:p14="http://schemas.microsoft.com/office/powerpoint/2010/main" val="10304994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10861" y="285155"/>
            <a:ext cx="11118761" cy="14773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b="1" dirty="0"/>
              <a:t>Interest Calculation</a:t>
            </a:r>
          </a:p>
          <a:p>
            <a:r>
              <a:rPr lang="en-US" dirty="0"/>
              <a:t>Assume:</a:t>
            </a:r>
          </a:p>
          <a:p>
            <a:r>
              <a:rPr lang="en-US" dirty="0"/>
              <a:t>RBI Bank Rate = 6% </a:t>
            </a:r>
          </a:p>
          <a:p>
            <a:r>
              <a:rPr lang="en-US" dirty="0"/>
              <a:t>Applicable Interest Rate:</a:t>
            </a:r>
          </a:p>
          <a:p>
            <a:r>
              <a:rPr lang="en-US" dirty="0"/>
              <a:t>3×6%=18% compounded monthly3 \times 6\% = 18\% \text{ compounded monthly}3×6%=18% compounded monthly</a:t>
            </a:r>
          </a:p>
        </p:txBody>
      </p:sp>
      <p:sp>
        <p:nvSpPr>
          <p:cNvPr id="6" name="Rectangle 5"/>
          <p:cNvSpPr/>
          <p:nvPr/>
        </p:nvSpPr>
        <p:spPr>
          <a:xfrm>
            <a:off x="510860" y="2053454"/>
            <a:ext cx="11118761"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12 – Income Tax Treatment of Interest</a:t>
            </a:r>
          </a:p>
          <a:p>
            <a:r>
              <a:rPr lang="en-US" b="1" dirty="0"/>
              <a:t>Important</a:t>
            </a:r>
          </a:p>
          <a:p>
            <a:r>
              <a:rPr lang="en-US" dirty="0"/>
              <a:t>Interest payable under MSMED Act:</a:t>
            </a:r>
          </a:p>
          <a:p>
            <a:r>
              <a:rPr lang="en-US" dirty="0"/>
              <a:t>Permanently disallowed under Section 23 of MSMED Act. </a:t>
            </a:r>
          </a:p>
          <a:p>
            <a:r>
              <a:rPr lang="en-US" dirty="0"/>
              <a:t>Therefore:</a:t>
            </a:r>
          </a:p>
          <a:p>
            <a:r>
              <a:rPr lang="en-US" dirty="0"/>
              <a:t>Not deductible under Income Tax Act.</a:t>
            </a:r>
          </a:p>
        </p:txBody>
      </p:sp>
      <p:sp>
        <p:nvSpPr>
          <p:cNvPr id="7" name="Rectangle 6"/>
          <p:cNvSpPr/>
          <p:nvPr/>
        </p:nvSpPr>
        <p:spPr>
          <a:xfrm>
            <a:off x="510860" y="4098752"/>
            <a:ext cx="11118761" cy="1477328"/>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13 – Audit Reporting</a:t>
            </a:r>
          </a:p>
          <a:p>
            <a:r>
              <a:rPr lang="en-US" b="1" dirty="0"/>
              <a:t>Tax Auditor’s Responsibility</a:t>
            </a:r>
          </a:p>
          <a:p>
            <a:r>
              <a:rPr lang="en-US" dirty="0"/>
              <a:t>Tax auditor shall report:</a:t>
            </a:r>
          </a:p>
          <a:p>
            <a:r>
              <a:rPr lang="en-US" dirty="0"/>
              <a:t>₹8,00,000 inadmissible under Section 43B(h) </a:t>
            </a:r>
          </a:p>
          <a:p>
            <a:r>
              <a:rPr lang="en-US" dirty="0"/>
              <a:t>In Clause 26 of Form 3CD.</a:t>
            </a:r>
          </a:p>
        </p:txBody>
      </p:sp>
    </p:spTree>
    <p:extLst>
      <p:ext uri="{BB962C8B-B14F-4D97-AF65-F5344CB8AC3E}">
        <p14:creationId xmlns:p14="http://schemas.microsoft.com/office/powerpoint/2010/main" val="22446768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6772" y="49798"/>
            <a:ext cx="10217240" cy="23083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14 – Financial Statement Disclosure</a:t>
            </a:r>
          </a:p>
          <a:p>
            <a:r>
              <a:rPr lang="en-US" b="1" dirty="0"/>
              <a:t>Companies Act Disclosure</a:t>
            </a:r>
          </a:p>
          <a:p>
            <a:r>
              <a:rPr lang="en-US" dirty="0"/>
              <a:t>Company should disclose:</a:t>
            </a:r>
          </a:p>
          <a:p>
            <a:r>
              <a:rPr lang="en-US" dirty="0"/>
              <a:t>Outstanding MSME dues, </a:t>
            </a:r>
          </a:p>
          <a:p>
            <a:r>
              <a:rPr lang="en-US" dirty="0"/>
              <a:t>Delayed payment interest, </a:t>
            </a:r>
          </a:p>
          <a:p>
            <a:r>
              <a:rPr lang="en-US" dirty="0"/>
              <a:t>Principal outstanding amount. </a:t>
            </a:r>
          </a:p>
          <a:p>
            <a:r>
              <a:rPr lang="en-US" dirty="0"/>
              <a:t>Usually disclosed in:</a:t>
            </a:r>
          </a:p>
          <a:p>
            <a:r>
              <a:rPr lang="en-US" b="1" dirty="0"/>
              <a:t>Notes to Accounts</a:t>
            </a:r>
          </a:p>
        </p:txBody>
      </p:sp>
      <p:sp>
        <p:nvSpPr>
          <p:cNvPr id="3" name="Rectangle 2"/>
          <p:cNvSpPr/>
          <p:nvPr/>
        </p:nvSpPr>
        <p:spPr>
          <a:xfrm>
            <a:off x="626772" y="2387520"/>
            <a:ext cx="10217240" cy="175432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15 – Practical Compliance Failures in Case Study</a:t>
            </a:r>
          </a:p>
          <a:p>
            <a:r>
              <a:rPr lang="en-US" b="1" dirty="0"/>
              <a:t>Errors by ABC Manufacturing Pvt. Ltd.</a:t>
            </a:r>
          </a:p>
          <a:p>
            <a:r>
              <a:rPr lang="en-US" dirty="0"/>
              <a:t>No separate MSME vendor tracking. </a:t>
            </a:r>
          </a:p>
          <a:p>
            <a:r>
              <a:rPr lang="en-US" dirty="0"/>
              <a:t>Delayed payment monitoring absent. </a:t>
            </a:r>
          </a:p>
          <a:p>
            <a:r>
              <a:rPr lang="en-US" dirty="0"/>
              <a:t>ERP system not configured for MSME due dates. </a:t>
            </a:r>
          </a:p>
          <a:p>
            <a:r>
              <a:rPr lang="en-US" dirty="0"/>
              <a:t>No periodic vendor confirmation. </a:t>
            </a:r>
          </a:p>
        </p:txBody>
      </p:sp>
      <p:sp>
        <p:nvSpPr>
          <p:cNvPr id="4" name="Rectangle 3"/>
          <p:cNvSpPr/>
          <p:nvPr/>
        </p:nvSpPr>
        <p:spPr>
          <a:xfrm>
            <a:off x="626772" y="4148285"/>
            <a:ext cx="10217240" cy="286232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16 – Correct Compliance Approach</a:t>
            </a:r>
          </a:p>
          <a:p>
            <a:r>
              <a:rPr lang="en-US" b="1" dirty="0"/>
              <a:t>Recommended System</a:t>
            </a:r>
          </a:p>
          <a:p>
            <a:r>
              <a:rPr lang="en-US" b="1" dirty="0"/>
              <a:t>Maintain MSME Master Database</a:t>
            </a:r>
          </a:p>
          <a:p>
            <a:r>
              <a:rPr lang="en-US" dirty="0"/>
              <a:t>Vendor classification. </a:t>
            </a:r>
          </a:p>
          <a:p>
            <a:r>
              <a:rPr lang="en-US" b="1" dirty="0"/>
              <a:t>Automated Alerts</a:t>
            </a:r>
          </a:p>
          <a:p>
            <a:r>
              <a:rPr lang="en-US" dirty="0"/>
              <a:t>Payment due date reminders. </a:t>
            </a:r>
          </a:p>
          <a:p>
            <a:r>
              <a:rPr lang="en-US" b="1" dirty="0"/>
              <a:t>Monthly Review</a:t>
            </a:r>
          </a:p>
          <a:p>
            <a:r>
              <a:rPr lang="en-US" dirty="0"/>
              <a:t>MSME ageing analysis. </a:t>
            </a:r>
          </a:p>
          <a:p>
            <a:r>
              <a:rPr lang="en-US" b="1" dirty="0"/>
              <a:t>Finance Team Monitoring</a:t>
            </a:r>
          </a:p>
          <a:p>
            <a:r>
              <a:rPr lang="en-US" dirty="0"/>
              <a:t>Priority payment clearance.</a:t>
            </a:r>
          </a:p>
        </p:txBody>
      </p:sp>
    </p:spTree>
    <p:extLst>
      <p:ext uri="{BB962C8B-B14F-4D97-AF65-F5344CB8AC3E}">
        <p14:creationId xmlns:p14="http://schemas.microsoft.com/office/powerpoint/2010/main" val="7530000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2225" y="382013"/>
            <a:ext cx="10191482"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17 – Key Learning from Case Study</a:t>
            </a:r>
          </a:p>
          <a:p>
            <a:r>
              <a:rPr lang="en-US" b="1" dirty="0"/>
              <a:t>Important Takeaways</a:t>
            </a:r>
          </a:p>
          <a:p>
            <a:r>
              <a:rPr lang="en-US" dirty="0"/>
              <a:t>Section 43B(h) applies only to Micro &amp; Small Enterprises. </a:t>
            </a:r>
          </a:p>
          <a:p>
            <a:r>
              <a:rPr lang="en-US" dirty="0"/>
              <a:t>Medium enterprises excluded. </a:t>
            </a:r>
          </a:p>
          <a:p>
            <a:r>
              <a:rPr lang="en-US" dirty="0"/>
              <a:t>Return filing date relaxation not available. </a:t>
            </a:r>
          </a:p>
          <a:p>
            <a:r>
              <a:rPr lang="en-US" dirty="0"/>
              <a:t>Delayed payment leads to immediate tax disallowance. </a:t>
            </a:r>
          </a:p>
          <a:p>
            <a:r>
              <a:rPr lang="en-US" dirty="0"/>
              <a:t>MSMED interest further increases burden. </a:t>
            </a:r>
          </a:p>
        </p:txBody>
      </p:sp>
      <p:sp>
        <p:nvSpPr>
          <p:cNvPr id="3" name="Rectangle 2"/>
          <p:cNvSpPr/>
          <p:nvPr/>
        </p:nvSpPr>
        <p:spPr>
          <a:xfrm>
            <a:off x="472225" y="2683588"/>
            <a:ext cx="10191482"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n-US" dirty="0"/>
              <a:t>Step 18 – Final Conclusion</a:t>
            </a:r>
          </a:p>
          <a:p>
            <a:r>
              <a:rPr lang="en-US" b="1" dirty="0"/>
              <a:t>Conclusion</a:t>
            </a:r>
          </a:p>
          <a:p>
            <a:r>
              <a:rPr lang="en-US" dirty="0"/>
              <a:t>This case study demonstrates that:</a:t>
            </a:r>
          </a:p>
          <a:p>
            <a:r>
              <a:rPr lang="en-US" dirty="0"/>
              <a:t>Even genuine business expenses may be disallowed if MSME payments are delayed. </a:t>
            </a:r>
          </a:p>
          <a:p>
            <a:r>
              <a:rPr lang="en-US" dirty="0"/>
              <a:t>Businesses must integrate MSME compliance into accounting and payment systems. </a:t>
            </a:r>
          </a:p>
          <a:p>
            <a:r>
              <a:rPr lang="en-US" dirty="0"/>
              <a:t>Proper audit documentation and vendor verification are essential. </a:t>
            </a:r>
          </a:p>
          <a:p>
            <a:r>
              <a:rPr lang="en-US" dirty="0"/>
              <a:t>Section 43B(h) significantly impacts taxation, working capital, and compliance management. </a:t>
            </a:r>
          </a:p>
        </p:txBody>
      </p:sp>
    </p:spTree>
    <p:extLst>
      <p:ext uri="{BB962C8B-B14F-4D97-AF65-F5344CB8AC3E}">
        <p14:creationId xmlns:p14="http://schemas.microsoft.com/office/powerpoint/2010/main" val="33722335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pattFill prst="pct10">
          <a:fgClr>
            <a:schemeClr val="accent1"/>
          </a:fgClr>
          <a:bgClr>
            <a:schemeClr val="bg1"/>
          </a:bgClr>
        </a:pattFill>
        <a:effectLst/>
      </p:bgPr>
    </p:bg>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167686" y="1828801"/>
            <a:ext cx="4518659" cy="3390900"/>
          </a:xfrm>
          <a:prstGeom prst="ellipse">
            <a:avLst/>
          </a:prstGeom>
          <a:ln>
            <a:noFill/>
          </a:ln>
          <a:effectLst>
            <a:softEdge rad="112500"/>
          </a:effectLst>
        </p:spPr>
      </p:pic>
      <p:sp>
        <p:nvSpPr>
          <p:cNvPr id="4" name="Slide Number Placeholder 3"/>
          <p:cNvSpPr>
            <a:spLocks noGrp="1"/>
          </p:cNvSpPr>
          <p:nvPr>
            <p:ph type="sldNum" sz="quarter" idx="12"/>
          </p:nvPr>
        </p:nvSpPr>
        <p:spPr/>
        <p:txBody>
          <a:bodyPr/>
          <a:lstStyle/>
          <a:p>
            <a:fld id="{B6F15528-21DE-4FAA-801E-634DDDAF4B2B}" type="slidenum">
              <a:rPr lang="en-IN" sz="2400"/>
              <a:t>46</a:t>
            </a:fld>
            <a:endParaRPr lang="en-IN" sz="2400" dirty="0"/>
          </a:p>
        </p:txBody>
      </p:sp>
    </p:spTree>
    <p:extLst>
      <p:ext uri="{BB962C8B-B14F-4D97-AF65-F5344CB8AC3E}">
        <p14:creationId xmlns:p14="http://schemas.microsoft.com/office/powerpoint/2010/main" val="1486796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92428"/>
            <a:ext cx="10515600" cy="5584535"/>
          </a:xfrm>
        </p:spPr>
        <p:txBody>
          <a:bodyPr>
            <a:normAutofit/>
          </a:bodyPr>
          <a:lstStyle/>
          <a:p>
            <a:pPr>
              <a:buFont typeface="Wingdings" panose="05000000000000000000" pitchFamily="2" charset="2"/>
              <a:buChar char="v"/>
            </a:pPr>
            <a:r>
              <a:rPr lang="en-US" sz="1800" dirty="0"/>
              <a:t>Examples:</a:t>
            </a:r>
          </a:p>
          <a:p>
            <a:pPr>
              <a:buFont typeface="Wingdings" panose="05000000000000000000" pitchFamily="2" charset="2"/>
              <a:buChar char="q"/>
            </a:pPr>
            <a:r>
              <a:rPr lang="en-US" sz="1800" dirty="0"/>
              <a:t>Case 1 – Paid within time</a:t>
            </a:r>
          </a:p>
          <a:p>
            <a:r>
              <a:rPr lang="en-US" sz="1800" dirty="0"/>
              <a:t>Goods purchased: ₹5,00,000</a:t>
            </a:r>
          </a:p>
          <a:p>
            <a:r>
              <a:rPr lang="en-US" sz="1800" dirty="0"/>
              <a:t>Date of supply: 1 Feb 2025</a:t>
            </a:r>
          </a:p>
          <a:p>
            <a:r>
              <a:rPr lang="en-US" sz="1800" dirty="0"/>
              <a:t>Agreement allows 45 days</a:t>
            </a:r>
          </a:p>
          <a:p>
            <a:r>
              <a:rPr lang="en-US" sz="1800" dirty="0"/>
              <a:t>Payment made: 10 March 2025 (within 45 days)</a:t>
            </a:r>
            <a:br>
              <a:rPr lang="en-US" sz="1800" dirty="0"/>
            </a:br>
            <a:r>
              <a:rPr lang="en-US" sz="1800" dirty="0"/>
              <a:t>✅ Expense allowed in FY 2024-25 (same year).</a:t>
            </a:r>
          </a:p>
          <a:p>
            <a:endParaRPr lang="en-US" sz="1800" dirty="0"/>
          </a:p>
          <a:p>
            <a:pPr>
              <a:buFont typeface="Wingdings" panose="05000000000000000000" pitchFamily="2" charset="2"/>
              <a:buChar char="q"/>
            </a:pPr>
            <a:r>
              <a:rPr lang="en-US" sz="1800" dirty="0"/>
              <a:t>Case 2 – Payment delayed</a:t>
            </a:r>
          </a:p>
          <a:p>
            <a:r>
              <a:rPr lang="en-US" sz="1800" dirty="0"/>
              <a:t>Payment made on: 20 March 2025 (after 45 days)</a:t>
            </a:r>
            <a:br>
              <a:rPr lang="en-US" sz="1800" dirty="0"/>
            </a:br>
            <a:r>
              <a:rPr lang="en-US" sz="1800" dirty="0"/>
              <a:t>✅ Allowed in FY 2024-25 (but with interest).</a:t>
            </a:r>
          </a:p>
          <a:p>
            <a:endParaRPr lang="en-US" sz="1800" dirty="0"/>
          </a:p>
          <a:p>
            <a:pPr>
              <a:buFont typeface="Wingdings" panose="05000000000000000000" pitchFamily="2" charset="2"/>
              <a:buChar char="q"/>
            </a:pPr>
            <a:r>
              <a:rPr lang="en-US" sz="1800" dirty="0"/>
              <a:t>Case 3 – Payment delayed</a:t>
            </a:r>
          </a:p>
          <a:p>
            <a:r>
              <a:rPr lang="en-US" sz="1800" dirty="0"/>
              <a:t>Payment made on: 05 April 2025 (after 45 days)</a:t>
            </a:r>
            <a:br>
              <a:rPr lang="en-US" sz="1800" dirty="0"/>
            </a:br>
            <a:r>
              <a:rPr lang="en-US" sz="1800" dirty="0"/>
              <a:t>❌ Disallowed in FY 2024-25</a:t>
            </a:r>
            <a:br>
              <a:rPr lang="en-US" sz="1800" dirty="0"/>
            </a:br>
            <a:r>
              <a:rPr lang="en-US" sz="1800" dirty="0"/>
              <a:t>✅ Allowed in FY 2025-26 (year of actual payment).</a:t>
            </a:r>
          </a:p>
          <a:p>
            <a:endParaRPr lang="en-US" sz="1800" dirty="0"/>
          </a:p>
        </p:txBody>
      </p:sp>
    </p:spTree>
    <p:extLst>
      <p:ext uri="{BB962C8B-B14F-4D97-AF65-F5344CB8AC3E}">
        <p14:creationId xmlns:p14="http://schemas.microsoft.com/office/powerpoint/2010/main" val="669336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MSME</a:t>
            </a:r>
          </a:p>
        </p:txBody>
      </p:sp>
      <p:sp>
        <p:nvSpPr>
          <p:cNvPr id="4" name="Rectangle 1"/>
          <p:cNvSpPr>
            <a:spLocks noGrp="1" noChangeArrowheads="1"/>
          </p:cNvSpPr>
          <p:nvPr>
            <p:ph idx="1"/>
          </p:nvPr>
        </p:nvSpPr>
        <p:spPr bwMode="auto">
          <a:xfrm>
            <a:off x="683653" y="1413690"/>
            <a:ext cx="10095963"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sz="1800" i="0" u="none" strike="noStrike" cap="none" normalizeH="0" baseline="0" dirty="0">
                <a:ln>
                  <a:noFill/>
                </a:ln>
                <a:solidFill>
                  <a:schemeClr val="tx1"/>
                </a:solidFill>
                <a:effectLst/>
                <a:latin typeface="Arial" panose="020B0604020202020204" pitchFamily="34" charset="0"/>
              </a:rPr>
              <a:t>Supplier must be a Micro or Small Enterprise (MSE) under MSMED Act.</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sz="1800" i="0" u="none" strike="noStrike" cap="none" normalizeH="0" baseline="0" dirty="0">
                <a:ln>
                  <a:noFill/>
                </a:ln>
                <a:solidFill>
                  <a:schemeClr val="tx1"/>
                </a:solidFill>
                <a:effectLst/>
                <a:latin typeface="Arial" panose="020B0604020202020204" pitchFamily="34" charset="0"/>
              </a:rPr>
              <a:t>Medium Enterprises are not covered under Section 43B(h).</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US" sz="1800" i="0" u="none" strike="noStrike" cap="none" normalizeH="0" baseline="0" dirty="0">
                <a:ln>
                  <a:noFill/>
                </a:ln>
                <a:solidFill>
                  <a:schemeClr val="tx1"/>
                </a:solidFill>
                <a:effectLst/>
                <a:latin typeface="Arial" panose="020B0604020202020204" pitchFamily="34" charset="0"/>
              </a:rPr>
              <a:t>Traders (wholesalers/retailers) are excluded, as per MSME classification.</a:t>
            </a:r>
          </a:p>
          <a:p>
            <a:pPr marL="342900" lvl="0" indent="-342900" eaLnBrk="0" fontAlgn="base" hangingPunct="0">
              <a:lnSpc>
                <a:spcPct val="100000"/>
              </a:lnSpc>
              <a:spcBef>
                <a:spcPct val="0"/>
              </a:spcBef>
              <a:spcAft>
                <a:spcPct val="0"/>
              </a:spcAft>
              <a:buFont typeface="+mj-lt"/>
              <a:buAutoNum type="arabicPeriod"/>
            </a:pPr>
            <a:r>
              <a:rPr lang="en-US" sz="1800" dirty="0"/>
              <a:t>Please ensure, before audit, that the vendor’s classification under the MSME category is verified as per the applicable investment and turnover limits prescribed under the MSME Act.</a:t>
            </a:r>
            <a:endParaRPr kumimoji="0" lang="en-US" sz="1800" i="0" u="none" strike="noStrike" cap="none" normalizeH="0" baseline="0" dirty="0">
              <a:ln>
                <a:noFill/>
              </a:ln>
              <a:solidFill>
                <a:schemeClr val="tx1"/>
              </a:solidFill>
              <a:effectLst/>
              <a:latin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040856349"/>
              </p:ext>
            </p:extLst>
          </p:nvPr>
        </p:nvGraphicFramePr>
        <p:xfrm>
          <a:off x="838200" y="3315494"/>
          <a:ext cx="8988380" cy="2011680"/>
        </p:xfrm>
        <a:graphic>
          <a:graphicData uri="http://schemas.openxmlformats.org/drawingml/2006/table">
            <a:tbl>
              <a:tblPr>
                <a:tableStyleId>{616DA210-FB5B-4158-B5E0-FEB733F419BA}</a:tableStyleId>
              </a:tblPr>
              <a:tblGrid>
                <a:gridCol w="1944495">
                  <a:extLst>
                    <a:ext uri="{9D8B030D-6E8A-4147-A177-3AD203B41FA5}">
                      <a16:colId xmlns:a16="http://schemas.microsoft.com/office/drawing/2014/main" val="20000"/>
                    </a:ext>
                  </a:extLst>
                </a:gridCol>
                <a:gridCol w="3283254">
                  <a:extLst>
                    <a:ext uri="{9D8B030D-6E8A-4147-A177-3AD203B41FA5}">
                      <a16:colId xmlns:a16="http://schemas.microsoft.com/office/drawing/2014/main" val="20001"/>
                    </a:ext>
                  </a:extLst>
                </a:gridCol>
                <a:gridCol w="3760631">
                  <a:extLst>
                    <a:ext uri="{9D8B030D-6E8A-4147-A177-3AD203B41FA5}">
                      <a16:colId xmlns:a16="http://schemas.microsoft.com/office/drawing/2014/main" val="20002"/>
                    </a:ext>
                  </a:extLst>
                </a:gridCol>
              </a:tblGrid>
              <a:tr h="0">
                <a:tc>
                  <a:txBody>
                    <a:bodyPr/>
                    <a:lstStyle/>
                    <a:p>
                      <a:r>
                        <a:rPr lang="en-US" dirty="0"/>
                        <a:t>Category</a:t>
                      </a:r>
                    </a:p>
                  </a:txBody>
                  <a:tcPr anchor="ct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dirty="0"/>
                        <a:t>Investment in Plant &amp; Machinery</a:t>
                      </a:r>
                      <a:r>
                        <a:rPr lang="en-US" baseline="0" dirty="0"/>
                        <a:t> </a:t>
                      </a:r>
                      <a:r>
                        <a:rPr lang="en-US" dirty="0"/>
                        <a:t>(applicable w.e.f 01.04.2025)</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Turnover Limit (applicable w.e.f 01.04.2025)</a:t>
                      </a:r>
                    </a:p>
                    <a:p>
                      <a:endParaRPr lang="en-US" dirty="0"/>
                    </a:p>
                  </a:txBody>
                  <a:tcPr anchor="ctr"/>
                </a:tc>
                <a:extLst>
                  <a:ext uri="{0D108BD9-81ED-4DB2-BD59-A6C34878D82A}">
                    <a16:rowId xmlns:a16="http://schemas.microsoft.com/office/drawing/2014/main" val="10000"/>
                  </a:ext>
                </a:extLst>
              </a:tr>
              <a:tr h="0">
                <a:tc>
                  <a:txBody>
                    <a:bodyPr/>
                    <a:lstStyle/>
                    <a:p>
                      <a:r>
                        <a:rPr lang="en-US" dirty="0"/>
                        <a:t>Micro</a:t>
                      </a:r>
                    </a:p>
                  </a:txBody>
                  <a:tcPr anchor="ctr"/>
                </a:tc>
                <a:tc>
                  <a:txBody>
                    <a:bodyPr/>
                    <a:lstStyle/>
                    <a:p>
                      <a:r>
                        <a:rPr lang="en-US" dirty="0"/>
                        <a:t>≤ ₹2.5 crore</a:t>
                      </a:r>
                    </a:p>
                  </a:txBody>
                  <a:tcPr anchor="ctr"/>
                </a:tc>
                <a:tc>
                  <a:txBody>
                    <a:bodyPr/>
                    <a:lstStyle/>
                    <a:p>
                      <a:r>
                        <a:rPr lang="en-US" dirty="0"/>
                        <a:t>≤ ₹10 crore</a:t>
                      </a:r>
                    </a:p>
                  </a:txBody>
                  <a:tcPr anchor="ctr"/>
                </a:tc>
                <a:extLst>
                  <a:ext uri="{0D108BD9-81ED-4DB2-BD59-A6C34878D82A}">
                    <a16:rowId xmlns:a16="http://schemas.microsoft.com/office/drawing/2014/main" val="10001"/>
                  </a:ext>
                </a:extLst>
              </a:tr>
              <a:tr h="0">
                <a:tc>
                  <a:txBody>
                    <a:bodyPr/>
                    <a:lstStyle/>
                    <a:p>
                      <a:r>
                        <a:rPr lang="en-US"/>
                        <a:t>Small</a:t>
                      </a:r>
                    </a:p>
                  </a:txBody>
                  <a:tcPr anchor="ctr"/>
                </a:tc>
                <a:tc>
                  <a:txBody>
                    <a:bodyPr/>
                    <a:lstStyle/>
                    <a:p>
                      <a:r>
                        <a:rPr lang="en-US" dirty="0"/>
                        <a:t>≤ ₹25 crore</a:t>
                      </a:r>
                    </a:p>
                  </a:txBody>
                  <a:tcPr anchor="ctr"/>
                </a:tc>
                <a:tc>
                  <a:txBody>
                    <a:bodyPr/>
                    <a:lstStyle/>
                    <a:p>
                      <a:r>
                        <a:rPr lang="en-US" dirty="0"/>
                        <a:t>≤ ₹100 crore</a:t>
                      </a:r>
                    </a:p>
                  </a:txBody>
                  <a:tcPr anchor="ctr"/>
                </a:tc>
                <a:extLst>
                  <a:ext uri="{0D108BD9-81ED-4DB2-BD59-A6C34878D82A}">
                    <a16:rowId xmlns:a16="http://schemas.microsoft.com/office/drawing/2014/main" val="10002"/>
                  </a:ext>
                </a:extLst>
              </a:tr>
              <a:tr h="0">
                <a:tc>
                  <a:txBody>
                    <a:bodyPr/>
                    <a:lstStyle/>
                    <a:p>
                      <a:r>
                        <a:rPr lang="en-US" dirty="0"/>
                        <a:t>Medium</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 ₹125 crore</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 ₹500 crore</a:t>
                      </a: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57885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Interest U/s 16 of MSMED Act, 2006</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t>If payment is delayed:</a:t>
            </a:r>
          </a:p>
          <a:p>
            <a:pPr algn="just"/>
            <a:r>
              <a:rPr lang="en-US" dirty="0"/>
              <a:t>Buyer is liable to pay interest @ 3 times the RBI repo rate.</a:t>
            </a:r>
          </a:p>
          <a:p>
            <a:pPr algn="just"/>
            <a:r>
              <a:rPr lang="en-US" dirty="0"/>
              <a:t>This interest will be calculated on monthly compounded basis.</a:t>
            </a:r>
          </a:p>
          <a:p>
            <a:r>
              <a:rPr lang="en-US" dirty="0"/>
              <a:t>Example:</a:t>
            </a:r>
            <a:br>
              <a:rPr lang="en-US" dirty="0"/>
            </a:br>
            <a:r>
              <a:rPr lang="en-US" dirty="0"/>
              <a:t>If RBI Bank Rate is </a:t>
            </a:r>
            <a:r>
              <a:rPr lang="en-US" b="1" dirty="0"/>
              <a:t>5.25%</a:t>
            </a:r>
            <a:r>
              <a:rPr lang="en-US" dirty="0"/>
              <a:t>, interest = </a:t>
            </a:r>
            <a:r>
              <a:rPr lang="en-US" b="1" dirty="0"/>
              <a:t>15.75% p.a. (compounded monthly)</a:t>
            </a:r>
            <a:endParaRPr lang="en-US" dirty="0"/>
          </a:p>
          <a:p>
            <a:pPr algn="just"/>
            <a:r>
              <a:rPr lang="en-US" dirty="0"/>
              <a:t>Interest paid on delayed payment to MSME is not allowable deduction under Income-tax Act 1961.</a:t>
            </a:r>
          </a:p>
          <a:p>
            <a:pPr algn="just"/>
            <a:r>
              <a:rPr lang="en-US" dirty="0"/>
              <a:t>MSME delayed payment is applicable to Micro and small Enterprises but not to the Medium Enterprises.</a:t>
            </a:r>
          </a:p>
          <a:p>
            <a:pPr algn="just"/>
            <a:r>
              <a:rPr lang="en-US" dirty="0"/>
              <a:t>MSME delayed payment and Provision for interest is not applicable to Traders registered under MSMED Act, 2006.</a:t>
            </a:r>
          </a:p>
        </p:txBody>
      </p:sp>
    </p:spTree>
    <p:extLst>
      <p:ext uri="{BB962C8B-B14F-4D97-AF65-F5344CB8AC3E}">
        <p14:creationId xmlns:p14="http://schemas.microsoft.com/office/powerpoint/2010/main" val="740219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Nature of Interest - Very Important Features</a:t>
            </a:r>
          </a:p>
        </p:txBody>
      </p:sp>
      <p:sp>
        <p:nvSpPr>
          <p:cNvPr id="3" name="Content Placeholder 2"/>
          <p:cNvSpPr>
            <a:spLocks noGrp="1"/>
          </p:cNvSpPr>
          <p:nvPr>
            <p:ph idx="1"/>
          </p:nvPr>
        </p:nvSpPr>
        <p:spPr>
          <a:xfrm>
            <a:off x="838200" y="1825625"/>
            <a:ext cx="4854262" cy="4351338"/>
          </a:xfrm>
        </p:spPr>
        <p:style>
          <a:lnRef idx="2">
            <a:schemeClr val="accent2"/>
          </a:lnRef>
          <a:fillRef idx="1">
            <a:schemeClr val="lt1"/>
          </a:fillRef>
          <a:effectRef idx="0">
            <a:schemeClr val="accent2"/>
          </a:effectRef>
          <a:fontRef idx="minor">
            <a:schemeClr val="dk1"/>
          </a:fontRef>
        </p:style>
        <p:txBody>
          <a:bodyPr>
            <a:normAutofit/>
          </a:bodyPr>
          <a:lstStyle/>
          <a:p>
            <a:pPr marL="971550" lvl="1" indent="-514350" algn="just">
              <a:buFont typeface="+mj-lt"/>
              <a:buAutoNum type="arabicPeriod"/>
            </a:pPr>
            <a:r>
              <a:rPr lang="en-US" dirty="0"/>
              <a:t>Mandatory in nature. </a:t>
            </a:r>
          </a:p>
          <a:p>
            <a:pPr marL="971550" lvl="1" indent="-514350" algn="just">
              <a:buFont typeface="+mj-lt"/>
              <a:buAutoNum type="arabicPeriod"/>
            </a:pPr>
            <a:r>
              <a:rPr lang="en-US" dirty="0"/>
              <a:t>Automatic liability. </a:t>
            </a:r>
          </a:p>
          <a:p>
            <a:pPr marL="971550" lvl="1" indent="-514350" algn="just">
              <a:buFont typeface="+mj-lt"/>
              <a:buAutoNum type="arabicPeriod"/>
            </a:pPr>
            <a:r>
              <a:rPr lang="en-US" dirty="0"/>
              <a:t>No separate agreement required. </a:t>
            </a:r>
          </a:p>
          <a:p>
            <a:pPr marL="971550" lvl="1" indent="-514350" algn="just">
              <a:buFont typeface="+mj-lt"/>
              <a:buAutoNum type="arabicPeriod"/>
            </a:pPr>
            <a:r>
              <a:rPr lang="en-US" dirty="0"/>
              <a:t>Cannot be waived through contract. </a:t>
            </a:r>
          </a:p>
          <a:p>
            <a:pPr marL="971550" lvl="1" indent="-514350" algn="just">
              <a:buFont typeface="+mj-lt"/>
              <a:buAutoNum type="arabicPeriod"/>
            </a:pPr>
            <a:r>
              <a:rPr lang="en-US" dirty="0"/>
              <a:t>Even if parties agree to lower interest, MSMED Act overrides.</a:t>
            </a:r>
          </a:p>
        </p:txBody>
      </p:sp>
      <p:sp>
        <p:nvSpPr>
          <p:cNvPr id="4" name="Rectangle 3"/>
          <p:cNvSpPr/>
          <p:nvPr/>
        </p:nvSpPr>
        <p:spPr>
          <a:xfrm>
            <a:off x="6967468" y="1889879"/>
            <a:ext cx="4687911" cy="313932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n-US" b="1" dirty="0"/>
              <a:t>Example</a:t>
            </a:r>
          </a:p>
          <a:p>
            <a:pPr algn="just"/>
            <a:r>
              <a:rPr lang="en-US" dirty="0"/>
              <a:t>Invoice Amount = ₹10,00,000 </a:t>
            </a:r>
          </a:p>
          <a:p>
            <a:pPr algn="just"/>
            <a:r>
              <a:rPr lang="en-US" dirty="0"/>
              <a:t>Due Date = 15 April 2026 </a:t>
            </a:r>
          </a:p>
          <a:p>
            <a:pPr algn="just"/>
            <a:r>
              <a:rPr lang="en-US" dirty="0"/>
              <a:t>Payment Made = 15 August 2026 </a:t>
            </a:r>
          </a:p>
          <a:p>
            <a:pPr algn="just"/>
            <a:r>
              <a:rPr lang="en-US" dirty="0"/>
              <a:t>RBI Bank Rate = 6% </a:t>
            </a:r>
          </a:p>
          <a:p>
            <a:pPr algn="just"/>
            <a:r>
              <a:rPr lang="en-US" b="1" dirty="0"/>
              <a:t>Applicable Interest Rate</a:t>
            </a:r>
          </a:p>
          <a:p>
            <a:pPr algn="just"/>
            <a:r>
              <a:rPr lang="en-US" dirty="0"/>
              <a:t>3×6%=18% p.a. compounded monthly3 \times 6\% = 18\% \text{ p.a. compounded monthly}3×6%=18% p.a. compounded monthly</a:t>
            </a:r>
          </a:p>
          <a:p>
            <a:pPr algn="just"/>
            <a:r>
              <a:rPr lang="en-US" dirty="0"/>
              <a:t>Therefore:</a:t>
            </a:r>
          </a:p>
          <a:p>
            <a:pPr algn="just"/>
            <a:r>
              <a:rPr lang="en-US" dirty="0"/>
              <a:t>Interest payable @ 18% compounded monthly.</a:t>
            </a:r>
          </a:p>
        </p:txBody>
      </p:sp>
    </p:spTree>
    <p:extLst>
      <p:ext uri="{BB962C8B-B14F-4D97-AF65-F5344CB8AC3E}">
        <p14:creationId xmlns:p14="http://schemas.microsoft.com/office/powerpoint/2010/main" val="2264106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Whether Interest is Allowable under Income Tax?</a:t>
            </a:r>
          </a:p>
        </p:txBody>
      </p:sp>
      <p:sp>
        <p:nvSpPr>
          <p:cNvPr id="3" name="Content Placeholder 2"/>
          <p:cNvSpPr>
            <a:spLocks noGrp="1"/>
          </p:cNvSpPr>
          <p:nvPr>
            <p:ph idx="1"/>
          </p:nvPr>
        </p:nvSpPr>
        <p:spPr/>
        <p:txBody>
          <a:bodyPr/>
          <a:lstStyle/>
          <a:p>
            <a:pPr algn="just"/>
            <a:r>
              <a:rPr lang="en-US" b="1" dirty="0"/>
              <a:t>NO, </a:t>
            </a:r>
            <a:r>
              <a:rPr lang="en-US" dirty="0"/>
              <a:t>Section 23 of MSMED Act specifically provides:</a:t>
            </a:r>
          </a:p>
          <a:p>
            <a:pPr algn="just"/>
            <a:r>
              <a:rPr lang="en-US" dirty="0"/>
              <a:t>Interest payable under Section 16 shall NOT be allowed as deduction under Income Tax Act. </a:t>
            </a:r>
          </a:p>
          <a:p>
            <a:pPr algn="just"/>
            <a:r>
              <a:rPr lang="en-US" b="1" dirty="0"/>
              <a:t>Therefore</a:t>
            </a:r>
          </a:p>
          <a:p>
            <a:pPr marL="514350" indent="-514350" algn="just">
              <a:buFont typeface="+mj-lt"/>
              <a:buAutoNum type="arabicPeriod"/>
            </a:pPr>
            <a:r>
              <a:rPr lang="en-US" dirty="0"/>
              <a:t>Principal amount may be deductible (subject to Section 43B(h)), </a:t>
            </a:r>
          </a:p>
          <a:p>
            <a:pPr marL="514350" indent="-514350" algn="just">
              <a:buFont typeface="+mj-lt"/>
              <a:buAutoNum type="arabicPeriod"/>
            </a:pPr>
            <a:r>
              <a:rPr lang="en-US" dirty="0"/>
              <a:t>But MSME interest is permanently disallowed.</a:t>
            </a:r>
          </a:p>
          <a:p>
            <a:pPr algn="just"/>
            <a:endParaRPr lang="en-US" dirty="0"/>
          </a:p>
        </p:txBody>
      </p:sp>
    </p:spTree>
    <p:extLst>
      <p:ext uri="{BB962C8B-B14F-4D97-AF65-F5344CB8AC3E}">
        <p14:creationId xmlns:p14="http://schemas.microsoft.com/office/powerpoint/2010/main" val="493001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587</TotalTime>
  <Words>3710</Words>
  <Application>Microsoft Office PowerPoint</Application>
  <PresentationFormat>Widescreen</PresentationFormat>
  <Paragraphs>543</Paragraphs>
  <Slides>46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46</vt:i4>
      </vt:variant>
    </vt:vector>
  </HeadingPairs>
  <TitlesOfParts>
    <vt:vector size="53" baseType="lpstr">
      <vt:lpstr>Arial</vt:lpstr>
      <vt:lpstr>Bahnschrift Light Condensed</vt:lpstr>
      <vt:lpstr>Calibri</vt:lpstr>
      <vt:lpstr>Calibri Light</vt:lpstr>
      <vt:lpstr>Times New Roman</vt:lpstr>
      <vt:lpstr>Wingdings</vt:lpstr>
      <vt:lpstr>Office Theme</vt:lpstr>
      <vt:lpstr>“Section 43B(h) of Income Tax Act 1961:  Timely Payments, Seamless Compliance”</vt:lpstr>
      <vt:lpstr>PowerPoint Presentation</vt:lpstr>
      <vt:lpstr>Section 43B(h) – Payment to Micro and Small Enterprises (MSEs)</vt:lpstr>
      <vt:lpstr>PowerPoint Presentation</vt:lpstr>
      <vt:lpstr>PowerPoint Presentation</vt:lpstr>
      <vt:lpstr>Who Is MSME</vt:lpstr>
      <vt:lpstr>Interest U/s 16 of MSMED Act, 2006</vt:lpstr>
      <vt:lpstr>Nature of Interest - Very Important Features</vt:lpstr>
      <vt:lpstr>Whether Interest is Allowable under Income Tax?</vt:lpstr>
      <vt:lpstr>Accounting Treatment</vt:lpstr>
      <vt:lpstr>Disclosure Requirements</vt:lpstr>
      <vt:lpstr>Recovery Mechanism</vt:lpstr>
      <vt:lpstr>Practical Impact on Businesses</vt:lpstr>
      <vt:lpstr>Practical Compliance Tips</vt:lpstr>
      <vt:lpstr>Audit &amp; Reporting under Income Tax Act, 1961 In Relation to Section 43B(h) – MSME Payments</vt:lpstr>
      <vt:lpstr>Objective of Audit under Section 43B(h)</vt:lpstr>
      <vt:lpstr>Applicability of Tax Audit</vt:lpstr>
      <vt:lpstr>Reporting Requirement in Form 3CD</vt:lpstr>
      <vt:lpstr>Audit &amp; Reporting under Income tax Act, 1961 &amp; Companies Act, 2013</vt:lpstr>
      <vt:lpstr>For reporting related to delayed payments to MSMEs under Section 43B(h) of the Income-tax Act, both Clause 22 and Clause 26 of Form 3CD may become relevant, but their purposes are different:</vt:lpstr>
      <vt:lpstr>Auditor’s Verification Process</vt:lpstr>
      <vt:lpstr>Documents Required for Verification</vt:lpstr>
      <vt:lpstr>Audit Testing Procedures</vt:lpstr>
      <vt:lpstr>Auditor’s Challenges</vt:lpstr>
      <vt:lpstr>Importance of Management Representation</vt:lpstr>
      <vt:lpstr>Internal Control Recommendations</vt:lpstr>
      <vt:lpstr>TReDS Platform –  Trade Receivables Discounting System</vt:lpstr>
      <vt:lpstr>Link with TReDS Platform</vt:lpstr>
      <vt:lpstr>How TReDS Works – Step-by-Step</vt:lpstr>
      <vt:lpstr>Major TReDS Platforms Approved by RBI</vt:lpstr>
      <vt:lpstr>Documents &amp; KYC Required</vt:lpstr>
      <vt:lpstr>Benefits of TReDS</vt:lpstr>
      <vt:lpstr>Relevance with Section 43B(h)</vt:lpstr>
      <vt:lpstr>Test the Knowledge</vt:lpstr>
      <vt:lpstr>PowerPoint Presentation</vt:lpstr>
      <vt:lpstr>PowerPoint Presentation</vt:lpstr>
      <vt:lpstr>Case Study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“TReDS + 43B(h): Timely Payments, Seamless Compliance”</dc:title>
  <dc:creator>Microsoft account</dc:creator>
  <cp:lastModifiedBy>Direct Taxes Committee - ICAI</cp:lastModifiedBy>
  <cp:revision>82</cp:revision>
  <cp:lastPrinted>2026-02-18T11:30:15Z</cp:lastPrinted>
  <dcterms:created xsi:type="dcterms:W3CDTF">2025-10-30T07:22:05Z</dcterms:created>
  <dcterms:modified xsi:type="dcterms:W3CDTF">2026-06-05T07:15:33Z</dcterms:modified>
</cp:coreProperties>
</file>